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69" r:id="rId4"/>
    <p:sldId id="270" r:id="rId5"/>
    <p:sldId id="271" r:id="rId6"/>
    <p:sldId id="272" r:id="rId7"/>
    <p:sldId id="273" r:id="rId8"/>
    <p:sldId id="261" r:id="rId9"/>
    <p:sldId id="275" r:id="rId10"/>
    <p:sldId id="259" r:id="rId11"/>
    <p:sldId id="262" r:id="rId12"/>
    <p:sldId id="263" r:id="rId13"/>
    <p:sldId id="264" r:id="rId14"/>
    <p:sldId id="266" r:id="rId15"/>
    <p:sldId id="276" r:id="rId16"/>
    <p:sldId id="265" r:id="rId17"/>
    <p:sldId id="260" r:id="rId18"/>
    <p:sldId id="268" r:id="rId19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E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05" autoAdjust="0"/>
    <p:restoredTop sz="94660"/>
  </p:normalViewPr>
  <p:slideViewPr>
    <p:cSldViewPr>
      <p:cViewPr varScale="1">
        <p:scale>
          <a:sx n="104" d="100"/>
          <a:sy n="104" d="100"/>
        </p:scale>
        <p:origin x="101" y="1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7CF7C-7792-4EF6-B935-57BE2F17B657}" type="datetimeFigureOut">
              <a:rPr lang="en-IN" smtClean="0"/>
              <a:t>29-09-2021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1C65E7-CEE3-412C-AB49-246A1D21F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499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1C65E7-CEE3-412C-AB49-246A1D21F8A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37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1C65E7-CEE3-412C-AB49-246A1D21F8A7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2021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1C65E7-CEE3-412C-AB49-246A1D21F8A7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500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473" y="1378464"/>
            <a:ext cx="7539052" cy="4216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1A1A1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1A1A1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9/29/2021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00" b="1" i="0">
                <a:solidFill>
                  <a:srgbClr val="1A1A1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9/29/2021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9/29/2021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488315"/>
          </a:xfrm>
          <a:custGeom>
            <a:avLst/>
            <a:gdLst/>
            <a:ahLst/>
            <a:cxnLst/>
            <a:rect l="l" t="t" r="r" b="b"/>
            <a:pathLst>
              <a:path w="9144000" h="488315">
                <a:moveTo>
                  <a:pt x="9143981" y="487799"/>
                </a:moveTo>
                <a:lnTo>
                  <a:pt x="0" y="487799"/>
                </a:lnTo>
                <a:lnTo>
                  <a:pt x="0" y="0"/>
                </a:lnTo>
                <a:lnTo>
                  <a:pt x="9143981" y="0"/>
                </a:lnTo>
                <a:lnTo>
                  <a:pt x="9143981" y="487799"/>
                </a:lnTo>
                <a:close/>
              </a:path>
            </a:pathLst>
          </a:custGeom>
          <a:solidFill>
            <a:srgbClr val="E8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203292" y="1191252"/>
            <a:ext cx="373380" cy="46355"/>
          </a:xfrm>
          <a:custGeom>
            <a:avLst/>
            <a:gdLst/>
            <a:ahLst/>
            <a:cxnLst/>
            <a:rect l="l" t="t" r="r" b="b"/>
            <a:pathLst>
              <a:path w="373380" h="46355">
                <a:moveTo>
                  <a:pt x="372859" y="45827"/>
                </a:moveTo>
                <a:lnTo>
                  <a:pt x="0" y="45827"/>
                </a:lnTo>
                <a:lnTo>
                  <a:pt x="0" y="0"/>
                </a:lnTo>
                <a:lnTo>
                  <a:pt x="372859" y="0"/>
                </a:lnTo>
                <a:lnTo>
                  <a:pt x="372859" y="45827"/>
                </a:lnTo>
                <a:close/>
              </a:path>
            </a:pathLst>
          </a:custGeom>
          <a:solidFill>
            <a:srgbClr val="EB5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30390" y="1191252"/>
            <a:ext cx="376555" cy="46355"/>
          </a:xfrm>
          <a:custGeom>
            <a:avLst/>
            <a:gdLst/>
            <a:ahLst/>
            <a:cxnLst/>
            <a:rect l="l" t="t" r="r" b="b"/>
            <a:pathLst>
              <a:path w="376555" h="46355">
                <a:moveTo>
                  <a:pt x="376011" y="45827"/>
                </a:moveTo>
                <a:lnTo>
                  <a:pt x="0" y="45827"/>
                </a:lnTo>
                <a:lnTo>
                  <a:pt x="0" y="0"/>
                </a:lnTo>
                <a:lnTo>
                  <a:pt x="376011" y="0"/>
                </a:lnTo>
                <a:lnTo>
                  <a:pt x="376011" y="45827"/>
                </a:lnTo>
                <a:close/>
              </a:path>
            </a:pathLst>
          </a:custGeom>
          <a:solidFill>
            <a:srgbClr val="1A998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02473" y="1378464"/>
            <a:ext cx="7539052" cy="4216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1" i="0">
                <a:solidFill>
                  <a:srgbClr val="1A1A1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00673" y="2010990"/>
            <a:ext cx="7542653" cy="1663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ym.openai.com/envs/BipedalWalker-v2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79789"/>
            <a:ext cx="9144000" cy="4163712"/>
          </a:xfrm>
          <a:custGeom>
            <a:avLst/>
            <a:gdLst/>
            <a:ahLst/>
            <a:cxnLst/>
            <a:rect l="l" t="t" r="r" b="b"/>
            <a:pathLst>
              <a:path w="9144000" h="4655820">
                <a:moveTo>
                  <a:pt x="0" y="4655690"/>
                </a:moveTo>
                <a:lnTo>
                  <a:pt x="9143981" y="4655690"/>
                </a:lnTo>
                <a:lnTo>
                  <a:pt x="9143981" y="0"/>
                </a:lnTo>
                <a:lnTo>
                  <a:pt x="0" y="0"/>
                </a:lnTo>
                <a:lnTo>
                  <a:pt x="0" y="4655690"/>
                </a:lnTo>
                <a:close/>
              </a:path>
            </a:pathLst>
          </a:custGeom>
          <a:solidFill>
            <a:srgbClr val="E8EDED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7531"/>
            <a:ext cx="9144000" cy="723954"/>
          </a:xfrm>
          <a:custGeom>
            <a:avLst/>
            <a:gdLst/>
            <a:ahLst/>
            <a:cxnLst/>
            <a:rect l="l" t="t" r="r" b="b"/>
            <a:pathLst>
              <a:path w="9144000" h="488315">
                <a:moveTo>
                  <a:pt x="9143981" y="487799"/>
                </a:moveTo>
                <a:lnTo>
                  <a:pt x="0" y="487799"/>
                </a:lnTo>
                <a:lnTo>
                  <a:pt x="0" y="0"/>
                </a:lnTo>
                <a:lnTo>
                  <a:pt x="9143981" y="0"/>
                </a:lnTo>
                <a:lnTo>
                  <a:pt x="9143981" y="4877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r>
              <a:rPr lang="en-IN" dirty="0"/>
              <a:t>                                                                                                      </a:t>
            </a:r>
          </a:p>
          <a:p>
            <a:r>
              <a:rPr lang="en-IN" sz="2800" dirty="0"/>
              <a:t>                                                              </a:t>
            </a:r>
            <a:r>
              <a:rPr lang="en-IN" sz="2800" b="1" dirty="0">
                <a:solidFill>
                  <a:schemeClr val="tx2">
                    <a:lumMod val="75000"/>
                  </a:schemeClr>
                </a:solidFill>
                <a:latin typeface="Cormorant Infant" panose="00000500000000000000" pitchFamily="2" charset="0"/>
              </a:rPr>
              <a:t>MA981 :  DISSERTATION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228600" y="1268911"/>
            <a:ext cx="6617780" cy="45719"/>
            <a:chOff x="830390" y="1191252"/>
            <a:chExt cx="746125" cy="46355"/>
          </a:xfrm>
        </p:grpSpPr>
        <p:sp>
          <p:nvSpPr>
            <p:cNvPr id="5" name="object 5"/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2400" y="1374137"/>
            <a:ext cx="6786079" cy="1318502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>
              <a:lnSpc>
                <a:spcPts val="5020"/>
              </a:lnSpc>
              <a:spcBef>
                <a:spcPts val="280"/>
              </a:spcBef>
            </a:pPr>
            <a:r>
              <a:rPr lang="en-US" sz="4400" dirty="0">
                <a:solidFill>
                  <a:srgbClr val="C00000"/>
                </a:solidFill>
                <a:latin typeface="Cormorant Infant" panose="00000500000000000000" pitchFamily="2" charset="0"/>
              </a:rPr>
              <a:t>Bipedal Robot Walking using Reinforcement Learning</a:t>
            </a:r>
            <a:endParaRPr sz="4400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1E8296EB-37CE-491F-A27C-B5417DF6A92A}"/>
              </a:ext>
            </a:extLst>
          </p:cNvPr>
          <p:cNvSpPr txBox="1"/>
          <p:nvPr/>
        </p:nvSpPr>
        <p:spPr>
          <a:xfrm>
            <a:off x="4648200" y="3257550"/>
            <a:ext cx="4114800" cy="1453796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b="1" dirty="0">
                <a:latin typeface="Book Antiqua"/>
                <a:cs typeface="Book Antiqua"/>
              </a:rPr>
              <a:t>Jayani Bhatwadiya </a:t>
            </a:r>
          </a:p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b="1" dirty="0" err="1">
                <a:latin typeface="Book Antiqua"/>
                <a:cs typeface="Book Antiqua"/>
              </a:rPr>
              <a:t>Msc</a:t>
            </a:r>
            <a:r>
              <a:rPr lang="en-US" sz="1400" b="1" dirty="0">
                <a:latin typeface="Book Antiqua"/>
                <a:cs typeface="Book Antiqua"/>
              </a:rPr>
              <a:t>. Data Science</a:t>
            </a:r>
          </a:p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b="1" dirty="0">
                <a:solidFill>
                  <a:srgbClr val="1B1B1B"/>
                </a:solidFill>
                <a:effectLst/>
                <a:latin typeface="Book Antiqua"/>
              </a:rPr>
              <a:t>Email: </a:t>
            </a:r>
            <a:r>
              <a:rPr lang="en-US" sz="1400" dirty="0">
                <a:solidFill>
                  <a:srgbClr val="1B1B1B"/>
                </a:solidFill>
                <a:effectLst/>
                <a:latin typeface="Book Antiqua"/>
              </a:rPr>
              <a:t>jb20998@essex.ac.uk</a:t>
            </a:r>
            <a:endParaRPr lang="en-US" sz="1400" dirty="0">
              <a:latin typeface="Book Antiqua"/>
              <a:cs typeface="Book Antiqua"/>
            </a:endParaRPr>
          </a:p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b="1" dirty="0">
                <a:latin typeface="Book Antiqua"/>
                <a:cs typeface="Book Antiqua"/>
              </a:rPr>
              <a:t>Department of Mathematical Science</a:t>
            </a:r>
          </a:p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b="1" dirty="0">
                <a:latin typeface="Book Antiqua"/>
                <a:cs typeface="Book Antiqua"/>
              </a:rPr>
              <a:t>Date : </a:t>
            </a:r>
            <a:r>
              <a:rPr lang="en-US" sz="1400" dirty="0">
                <a:latin typeface="Book Antiqua"/>
                <a:cs typeface="Book Antiqua"/>
              </a:rPr>
              <a:t>29</a:t>
            </a:r>
            <a:r>
              <a:rPr lang="en-US" sz="1400" baseline="30000" dirty="0">
                <a:latin typeface="Book Antiqua"/>
                <a:cs typeface="Book Antiqua"/>
              </a:rPr>
              <a:t>th</a:t>
            </a:r>
            <a:r>
              <a:rPr lang="en-US" sz="1400" dirty="0">
                <a:latin typeface="Book Antiqua"/>
                <a:cs typeface="Book Antiqua"/>
              </a:rPr>
              <a:t> September, Wednesday, 2021</a:t>
            </a:r>
          </a:p>
          <a:p>
            <a:pPr marL="12700" marR="5080">
              <a:lnSpc>
                <a:spcPts val="1650"/>
              </a:lnSpc>
              <a:spcBef>
                <a:spcPts val="180"/>
              </a:spcBef>
            </a:pPr>
            <a:endParaRPr sz="1400" dirty="0">
              <a:latin typeface="Book Antiqua"/>
              <a:cs typeface="Book Antiqua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735E5463-86EA-4C08-BC9E-056BAE790EF5}"/>
              </a:ext>
            </a:extLst>
          </p:cNvPr>
          <p:cNvSpPr txBox="1"/>
          <p:nvPr/>
        </p:nvSpPr>
        <p:spPr>
          <a:xfrm>
            <a:off x="228601" y="3409950"/>
            <a:ext cx="3581400" cy="479170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b="1" dirty="0">
                <a:latin typeface="Book Antiqua"/>
                <a:cs typeface="Book Antiqua"/>
              </a:rPr>
              <a:t>Supervisors : </a:t>
            </a:r>
            <a:r>
              <a:rPr lang="en-US" sz="1400" dirty="0">
                <a:latin typeface="Book Antiqua"/>
                <a:cs typeface="Book Antiqua"/>
              </a:rPr>
              <a:t>Dr. Alexei </a:t>
            </a:r>
            <a:r>
              <a:rPr lang="en-US" sz="1400" dirty="0" err="1">
                <a:latin typeface="Book Antiqua"/>
                <a:cs typeface="Book Antiqua"/>
              </a:rPr>
              <a:t>Vernitski</a:t>
            </a:r>
            <a:endParaRPr lang="en-US" sz="1400" dirty="0">
              <a:latin typeface="Book Antiqua"/>
              <a:cs typeface="Book Antiqua"/>
            </a:endParaRPr>
          </a:p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dirty="0">
                <a:latin typeface="Book Antiqua"/>
                <a:cs typeface="Book Antiqua"/>
              </a:rPr>
              <a:t>                         Dr. </a:t>
            </a:r>
            <a:r>
              <a:rPr lang="en-US" sz="1400" dirty="0" err="1">
                <a:latin typeface="Book Antiqua"/>
                <a:cs typeface="Book Antiqua"/>
              </a:rPr>
              <a:t>Fanlin</a:t>
            </a:r>
            <a:r>
              <a:rPr lang="en-US" sz="1400" dirty="0">
                <a:latin typeface="Book Antiqua"/>
                <a:cs typeface="Book Antiqua"/>
              </a:rPr>
              <a:t> Meng</a:t>
            </a:r>
            <a:endParaRPr sz="1400" dirty="0">
              <a:latin typeface="Book Antiqua"/>
              <a:cs typeface="Book Antiqua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83B8BE-509B-40EE-A2BD-A36333677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31"/>
            <a:ext cx="3641873" cy="97225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37D58E5-EE4F-4B31-AC75-0447CAA249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980" y="1178234"/>
            <a:ext cx="1840420" cy="223171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1272372" y="2459873"/>
            <a:ext cx="29845" cy="243840"/>
          </a:xfrm>
          <a:custGeom>
            <a:avLst/>
            <a:gdLst/>
            <a:ahLst/>
            <a:cxnLst/>
            <a:rect l="l" t="t" r="r" b="b"/>
            <a:pathLst>
              <a:path w="29844" h="243839">
                <a:moveTo>
                  <a:pt x="29413" y="243839"/>
                </a:moveTo>
                <a:lnTo>
                  <a:pt x="0" y="243839"/>
                </a:lnTo>
                <a:lnTo>
                  <a:pt x="0" y="0"/>
                </a:lnTo>
                <a:lnTo>
                  <a:pt x="29413" y="0"/>
                </a:lnTo>
                <a:lnTo>
                  <a:pt x="29413" y="243839"/>
                </a:lnTo>
                <a:close/>
              </a:path>
            </a:pathLst>
          </a:custGeom>
          <a:solidFill>
            <a:srgbClr val="FBFB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85800" y="1504950"/>
            <a:ext cx="7924800" cy="2568908"/>
          </a:xfrm>
          <a:prstGeom prst="rect">
            <a:avLst/>
          </a:prstGeom>
        </p:spPr>
        <p:txBody>
          <a:bodyPr vert="horz" wrap="square" lIns="0" tIns="514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5"/>
              </a:spcBef>
              <a:buClr>
                <a:srgbClr val="000000"/>
              </a:buClr>
              <a:buSzPct val="76470"/>
              <a:tabLst>
                <a:tab pos="340360" algn="l"/>
                <a:tab pos="340995" algn="l"/>
              </a:tabLst>
            </a:pPr>
            <a:r>
              <a:rPr lang="en-US" sz="2000" b="1" spc="-5" dirty="0">
                <a:solidFill>
                  <a:srgbClr val="282828"/>
                </a:solidFill>
                <a:latin typeface="Georgia"/>
                <a:cs typeface="Georgia"/>
              </a:rPr>
              <a:t>2) </a:t>
            </a:r>
            <a:r>
              <a:rPr sz="2000" b="1" spc="-5" dirty="0">
                <a:solidFill>
                  <a:srgbClr val="282828"/>
                </a:solidFill>
                <a:latin typeface="Georgia"/>
                <a:cs typeface="Georgia"/>
              </a:rPr>
              <a:t>Twin Delayed Deep Deterministic Policy Gradients</a:t>
            </a:r>
            <a:r>
              <a:rPr sz="2000" b="1" spc="-30" dirty="0">
                <a:solidFill>
                  <a:srgbClr val="282828"/>
                </a:solidFill>
                <a:latin typeface="Georgia"/>
                <a:cs typeface="Georgia"/>
              </a:rPr>
              <a:t> </a:t>
            </a:r>
            <a:r>
              <a:rPr sz="2000" b="1" spc="-5" dirty="0">
                <a:solidFill>
                  <a:srgbClr val="282828"/>
                </a:solidFill>
                <a:latin typeface="Georgia"/>
                <a:cs typeface="Georgia"/>
              </a:rPr>
              <a:t>(TD3)</a:t>
            </a:r>
            <a:endParaRPr lang="en-US" sz="2000" b="1" spc="-5" dirty="0">
              <a:solidFill>
                <a:srgbClr val="282828"/>
              </a:solidFill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  <a:buClr>
                <a:srgbClr val="000000"/>
              </a:buClr>
              <a:buSzPct val="76470"/>
              <a:tabLst>
                <a:tab pos="340360" algn="l"/>
                <a:tab pos="340995" algn="l"/>
              </a:tabLst>
            </a:pPr>
            <a:endParaRPr dirty="0">
              <a:cs typeface="Georgia"/>
            </a:endParaRPr>
          </a:p>
          <a:p>
            <a:pPr marL="321310" indent="-285750">
              <a:lnSpc>
                <a:spcPct val="100000"/>
              </a:lnSpc>
              <a:spcBef>
                <a:spcPts val="290"/>
              </a:spcBef>
              <a:buClr>
                <a:srgbClr val="595959"/>
              </a:buClr>
              <a:buFont typeface="Arial" panose="020B0604020202020204" pitchFamily="34" charset="0"/>
              <a:buChar char="•"/>
              <a:tabLst>
                <a:tab pos="370205" algn="l"/>
                <a:tab pos="370840" algn="l"/>
              </a:tabLst>
            </a:pPr>
            <a:r>
              <a:rPr spc="-5" dirty="0">
                <a:solidFill>
                  <a:srgbClr val="282828"/>
                </a:solidFill>
                <a:cs typeface="Georgia"/>
              </a:rPr>
              <a:t>TD3 is the successor to the Deep Deterministic Policy Gradient</a:t>
            </a:r>
            <a:r>
              <a:rPr spc="-30" dirty="0">
                <a:solidFill>
                  <a:srgbClr val="282828"/>
                </a:solidFill>
                <a:cs typeface="Georgia"/>
              </a:rPr>
              <a:t> </a:t>
            </a:r>
            <a:r>
              <a:rPr dirty="0">
                <a:solidFill>
                  <a:srgbClr val="282828"/>
                </a:solidFill>
                <a:cs typeface="Georgia"/>
              </a:rPr>
              <a:t>(DDPG)</a:t>
            </a:r>
            <a:endParaRPr dirty="0">
              <a:cs typeface="Georgia"/>
            </a:endParaRPr>
          </a:p>
          <a:p>
            <a:pPr marL="321945" indent="-285750">
              <a:lnSpc>
                <a:spcPct val="100000"/>
              </a:lnSpc>
              <a:spcBef>
                <a:spcPts val="930"/>
              </a:spcBef>
              <a:buClr>
                <a:srgbClr val="595959"/>
              </a:buClr>
              <a:buFont typeface="Arial" panose="020B0604020202020204" pitchFamily="34" charset="0"/>
              <a:buChar char="•"/>
              <a:tabLst>
                <a:tab pos="340360" algn="l"/>
                <a:tab pos="340995" algn="l"/>
              </a:tabLst>
            </a:pPr>
            <a:r>
              <a:rPr spc="-5" dirty="0">
                <a:solidFill>
                  <a:srgbClr val="282828"/>
                </a:solidFill>
                <a:cs typeface="Georgia"/>
              </a:rPr>
              <a:t>Generally used in continuous control problem such as Robotics</a:t>
            </a:r>
            <a:r>
              <a:rPr spc="-40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problems.</a:t>
            </a:r>
            <a:endParaRPr dirty="0">
              <a:cs typeface="Georgia"/>
            </a:endParaRPr>
          </a:p>
          <a:p>
            <a:pPr marL="321310" marR="5080" indent="-285750">
              <a:lnSpc>
                <a:spcPct val="148400"/>
              </a:lnSpc>
              <a:buClr>
                <a:srgbClr val="595959"/>
              </a:buClr>
              <a:buFont typeface="Arial" panose="020B0604020202020204" pitchFamily="34" charset="0"/>
              <a:buChar char="•"/>
              <a:tabLst>
                <a:tab pos="340360" algn="l"/>
                <a:tab pos="340995" algn="l"/>
              </a:tabLst>
            </a:pPr>
            <a:r>
              <a:rPr spc="-5" dirty="0">
                <a:solidFill>
                  <a:srgbClr val="282828"/>
                </a:solidFill>
                <a:cs typeface="Georgia"/>
              </a:rPr>
              <a:t>Inception on TD3 </a:t>
            </a:r>
            <a:r>
              <a:rPr dirty="0">
                <a:solidFill>
                  <a:srgbClr val="282828"/>
                </a:solidFill>
                <a:cs typeface="Georgia"/>
              </a:rPr>
              <a:t>: </a:t>
            </a:r>
            <a:r>
              <a:rPr spc="-5" dirty="0">
                <a:solidFill>
                  <a:srgbClr val="282828"/>
                </a:solidFill>
                <a:cs typeface="Georgia"/>
              </a:rPr>
              <a:t>DDPG worked well but it continuously over estimated the  </a:t>
            </a:r>
            <a:r>
              <a:rPr dirty="0">
                <a:solidFill>
                  <a:srgbClr val="282828"/>
                </a:solidFill>
                <a:cs typeface="Georgia"/>
              </a:rPr>
              <a:t>Q </a:t>
            </a:r>
            <a:r>
              <a:rPr spc="-5" dirty="0">
                <a:solidFill>
                  <a:srgbClr val="282828"/>
                </a:solidFill>
                <a:cs typeface="Georgia"/>
              </a:rPr>
              <a:t>values of the critic </a:t>
            </a:r>
            <a:r>
              <a:rPr dirty="0">
                <a:solidFill>
                  <a:srgbClr val="282828"/>
                </a:solidFill>
                <a:cs typeface="Georgia"/>
              </a:rPr>
              <a:t>( </a:t>
            </a:r>
            <a:r>
              <a:rPr spc="-5" dirty="0">
                <a:solidFill>
                  <a:srgbClr val="282828"/>
                </a:solidFill>
                <a:cs typeface="Georgia"/>
              </a:rPr>
              <a:t>value </a:t>
            </a:r>
            <a:r>
              <a:rPr dirty="0">
                <a:solidFill>
                  <a:srgbClr val="282828"/>
                </a:solidFill>
                <a:cs typeface="Georgia"/>
              </a:rPr>
              <a:t>) </a:t>
            </a:r>
            <a:r>
              <a:rPr spc="-5" dirty="0">
                <a:solidFill>
                  <a:srgbClr val="282828"/>
                </a:solidFill>
                <a:cs typeface="Georgia"/>
              </a:rPr>
              <a:t>network. This errors accumulates and agent  could get stuck in local minima or can experience catastrophic</a:t>
            </a:r>
            <a:r>
              <a:rPr spc="-35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forgetting.</a:t>
            </a:r>
            <a:endParaRPr dirty="0">
              <a:cs typeface="Georgia"/>
            </a:endParaRPr>
          </a:p>
        </p:txBody>
      </p:sp>
      <p:grpSp>
        <p:nvGrpSpPr>
          <p:cNvPr id="7" name="object 4">
            <a:extLst>
              <a:ext uri="{FF2B5EF4-FFF2-40B4-BE49-F238E27FC236}">
                <a16:creationId xmlns:a16="http://schemas.microsoft.com/office/drawing/2014/main" id="{DAA1282B-271E-47D6-8FEE-3CD981B4B538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8" name="object 5">
              <a:extLst>
                <a:ext uri="{FF2B5EF4-FFF2-40B4-BE49-F238E27FC236}">
                  <a16:creationId xmlns:a16="http://schemas.microsoft.com/office/drawing/2014/main" id="{30F3CB17-ADD2-4BE9-88B2-D1F1757159E5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6">
              <a:extLst>
                <a:ext uri="{FF2B5EF4-FFF2-40B4-BE49-F238E27FC236}">
                  <a16:creationId xmlns:a16="http://schemas.microsoft.com/office/drawing/2014/main" id="{8D4990A0-9D20-4BC3-B081-1930858501EB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9298" y="1404515"/>
            <a:ext cx="276796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C00000"/>
                </a:solidFill>
                <a:latin typeface="Cormorant Infant" panose="00000500000000000000" pitchFamily="2" charset="0"/>
              </a:rPr>
              <a:t>TD3 </a:t>
            </a:r>
            <a:r>
              <a:rPr spc="-60" dirty="0">
                <a:solidFill>
                  <a:srgbClr val="C00000"/>
                </a:solidFill>
                <a:latin typeface="Cormorant Infant" panose="00000500000000000000" pitchFamily="2" charset="0"/>
              </a:rPr>
              <a:t>Key</a:t>
            </a:r>
            <a:r>
              <a:rPr spc="-345"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lang="en-US" spc="-345"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spc="5" dirty="0">
                <a:solidFill>
                  <a:srgbClr val="C00000"/>
                </a:solidFill>
                <a:latin typeface="Cormorant Infant" panose="00000500000000000000" pitchFamily="2" charset="0"/>
              </a:rPr>
              <a:t>Features</a:t>
            </a:r>
            <a:r>
              <a:rPr lang="en-US" spc="5" dirty="0">
                <a:solidFill>
                  <a:srgbClr val="C00000"/>
                </a:solidFill>
                <a:latin typeface="Cormorant Infant" panose="00000500000000000000" pitchFamily="2" charset="0"/>
              </a:rPr>
              <a:t> :</a:t>
            </a:r>
            <a:endParaRPr spc="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21965" y="1993214"/>
            <a:ext cx="7448550" cy="2261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40"/>
              </a:spcBef>
              <a:buFont typeface="Wingdings" panose="05000000000000000000" pitchFamily="2" charset="2"/>
              <a:buChar char="§"/>
            </a:pPr>
            <a:endParaRPr sz="1350" dirty="0">
              <a:latin typeface="Georgia"/>
              <a:cs typeface="Georgia"/>
            </a:endParaRPr>
          </a:p>
          <a:p>
            <a:pPr marL="298450" marR="357505" indent="-285750">
              <a:lnSpc>
                <a:spcPct val="116100"/>
              </a:lnSpc>
              <a:buFont typeface="Wingdings" panose="05000000000000000000" pitchFamily="2" charset="2"/>
              <a:buChar char="§"/>
            </a:pPr>
            <a:r>
              <a:rPr spc="-5" dirty="0">
                <a:solidFill>
                  <a:srgbClr val="282828"/>
                </a:solidFill>
                <a:cs typeface="Georgia"/>
              </a:rPr>
              <a:t>Actor </a:t>
            </a:r>
            <a:r>
              <a:rPr lang="en-US" spc="-5" dirty="0">
                <a:solidFill>
                  <a:srgbClr val="282828"/>
                </a:solidFill>
                <a:cs typeface="Georgia"/>
              </a:rPr>
              <a:t>:</a:t>
            </a:r>
            <a:r>
              <a:rPr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TD3 uses </a:t>
            </a:r>
            <a:r>
              <a:rPr dirty="0">
                <a:solidFill>
                  <a:srgbClr val="282828"/>
                </a:solidFill>
                <a:cs typeface="Georgia"/>
              </a:rPr>
              <a:t>a </a:t>
            </a:r>
            <a:r>
              <a:rPr spc="-5" dirty="0">
                <a:solidFill>
                  <a:srgbClr val="282828"/>
                </a:solidFill>
                <a:cs typeface="Georgia"/>
              </a:rPr>
              <a:t>delayed update of the actor network, only updating it every </a:t>
            </a:r>
            <a:r>
              <a:rPr dirty="0">
                <a:solidFill>
                  <a:srgbClr val="282828"/>
                </a:solidFill>
                <a:cs typeface="Georgia"/>
              </a:rPr>
              <a:t>2 </a:t>
            </a:r>
            <a:r>
              <a:rPr spc="-5" dirty="0">
                <a:solidFill>
                  <a:srgbClr val="282828"/>
                </a:solidFill>
                <a:cs typeface="Georgia"/>
              </a:rPr>
              <a:t>time steps  instead of after each time step, resulting in more stable and efficient</a:t>
            </a:r>
            <a:r>
              <a:rPr spc="-20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training.</a:t>
            </a:r>
            <a:endParaRPr dirty="0">
              <a:cs typeface="Georgia"/>
            </a:endParaRPr>
          </a:p>
          <a:p>
            <a:pPr marL="285750" indent="-285750">
              <a:lnSpc>
                <a:spcPct val="100000"/>
              </a:lnSpc>
              <a:spcBef>
                <a:spcPts val="25"/>
              </a:spcBef>
              <a:buFont typeface="Wingdings" panose="05000000000000000000" pitchFamily="2" charset="2"/>
              <a:buChar char="§"/>
            </a:pPr>
            <a:endParaRPr lang="en-US" dirty="0">
              <a:cs typeface="Georgia"/>
            </a:endParaRPr>
          </a:p>
          <a:p>
            <a:pPr marL="285750" indent="-285750">
              <a:spcBef>
                <a:spcPts val="25"/>
              </a:spcBef>
              <a:buFont typeface="Wingdings" panose="05000000000000000000" pitchFamily="2" charset="2"/>
              <a:buChar char="§"/>
            </a:pPr>
            <a:r>
              <a:rPr lang="en-US" spc="-5" dirty="0">
                <a:solidFill>
                  <a:srgbClr val="282828"/>
                </a:solidFill>
                <a:cs typeface="Georgia"/>
              </a:rPr>
              <a:t>Twin Critic Network : TD3 uses two separate critic networks, it uses small value among this two  critic values while forming</a:t>
            </a:r>
            <a:r>
              <a:rPr lang="en-US" spc="-10" dirty="0">
                <a:solidFill>
                  <a:srgbClr val="282828"/>
                </a:solidFill>
                <a:cs typeface="Georgia"/>
              </a:rPr>
              <a:t> </a:t>
            </a:r>
            <a:r>
              <a:rPr lang="en-US" spc="-5" dirty="0">
                <a:solidFill>
                  <a:srgbClr val="282828"/>
                </a:solidFill>
                <a:cs typeface="Georgia"/>
              </a:rPr>
              <a:t>targets.</a:t>
            </a:r>
            <a:endParaRPr lang="en-US" dirty="0">
              <a:cs typeface="Georg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600" dirty="0">
              <a:latin typeface="Georgia"/>
              <a:cs typeface="Georgia"/>
            </a:endParaRPr>
          </a:p>
        </p:txBody>
      </p:sp>
      <p:grpSp>
        <p:nvGrpSpPr>
          <p:cNvPr id="4" name="object 4">
            <a:extLst>
              <a:ext uri="{FF2B5EF4-FFF2-40B4-BE49-F238E27FC236}">
                <a16:creationId xmlns:a16="http://schemas.microsoft.com/office/drawing/2014/main" id="{AF876C5C-5657-435F-95CD-B817C15AF53D}"/>
              </a:ext>
            </a:extLst>
          </p:cNvPr>
          <p:cNvGrpSpPr/>
          <p:nvPr/>
        </p:nvGrpSpPr>
        <p:grpSpPr>
          <a:xfrm>
            <a:off x="821965" y="1200150"/>
            <a:ext cx="6617780" cy="45719"/>
            <a:chOff x="830390" y="1191252"/>
            <a:chExt cx="746125" cy="46355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96FA1469-531B-42BC-BCE9-C3F468C62B29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3E6E406C-301A-4375-ABC1-C51E401E0EB3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3" y="1378464"/>
            <a:ext cx="327279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rgbClr val="C00000"/>
                </a:solidFill>
                <a:latin typeface="Cormorant Infant" panose="00000500000000000000" pitchFamily="2" charset="0"/>
              </a:rPr>
              <a:t>TD3</a:t>
            </a:r>
            <a:r>
              <a:rPr lang="en-US"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spc="-150"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spc="55" dirty="0">
                <a:solidFill>
                  <a:srgbClr val="C00000"/>
                </a:solidFill>
                <a:latin typeface="Cormorant Infant" panose="00000500000000000000" pitchFamily="2" charset="0"/>
              </a:rPr>
              <a:t>Implementation</a:t>
            </a:r>
            <a:r>
              <a:rPr lang="en-US" spc="55" dirty="0">
                <a:solidFill>
                  <a:srgbClr val="C00000"/>
                </a:solidFill>
                <a:latin typeface="Cormorant Infant" panose="00000500000000000000" pitchFamily="2" charset="0"/>
              </a:rPr>
              <a:t>:</a:t>
            </a:r>
            <a:endParaRPr spc="5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82546" y="1838280"/>
            <a:ext cx="56437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latin typeface="Georgia"/>
                <a:cs typeface="Georgia"/>
              </a:rPr>
              <a:t>1.</a:t>
            </a:r>
            <a:endParaRPr dirty="0">
              <a:latin typeface="Georgia"/>
              <a:cs typeface="Georg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60005" y="1838280"/>
            <a:ext cx="222139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Initialise</a:t>
            </a:r>
            <a:r>
              <a:rPr spc="-55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networks</a:t>
            </a:r>
            <a:endParaRPr dirty="0">
              <a:cs typeface="Georgi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2547" y="2207075"/>
            <a:ext cx="56462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2.</a:t>
            </a:r>
            <a:endParaRPr dirty="0">
              <a:cs typeface="Georgi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60005" y="2193509"/>
            <a:ext cx="229759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Initialise replay</a:t>
            </a:r>
            <a:r>
              <a:rPr spc="-70" dirty="0">
                <a:solidFill>
                  <a:srgbClr val="282828"/>
                </a:solidFill>
                <a:cs typeface="Georgia"/>
              </a:rPr>
              <a:t> </a:t>
            </a:r>
            <a:r>
              <a:rPr dirty="0">
                <a:solidFill>
                  <a:srgbClr val="282828"/>
                </a:solidFill>
                <a:cs typeface="Georgia"/>
              </a:rPr>
              <a:t>buffer</a:t>
            </a:r>
            <a:endParaRPr dirty="0">
              <a:cs typeface="Georg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2947" y="2585218"/>
            <a:ext cx="564283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3</a:t>
            </a:r>
            <a:r>
              <a:rPr spc="-5" dirty="0">
                <a:solidFill>
                  <a:srgbClr val="282828"/>
                </a:solidFill>
                <a:latin typeface="Georgia"/>
                <a:cs typeface="Georgia"/>
              </a:rPr>
              <a:t>.</a:t>
            </a:r>
            <a:endParaRPr dirty="0">
              <a:latin typeface="Georgia"/>
              <a:cs typeface="Georg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46923" y="2571750"/>
            <a:ext cx="2814910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Select and carry out action with exploration</a:t>
            </a:r>
            <a:r>
              <a:rPr spc="-60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noise</a:t>
            </a:r>
            <a:endParaRPr dirty="0">
              <a:cs typeface="Georgi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2546" y="3121936"/>
            <a:ext cx="525757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4</a:t>
            </a:r>
            <a:r>
              <a:rPr spc="-5" dirty="0">
                <a:solidFill>
                  <a:srgbClr val="282828"/>
                </a:solidFill>
                <a:latin typeface="Georgia"/>
                <a:cs typeface="Georgia"/>
              </a:rPr>
              <a:t>.</a:t>
            </a:r>
            <a:endParaRPr dirty="0">
              <a:latin typeface="Georgia"/>
              <a:cs typeface="Georg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60005" y="3148019"/>
            <a:ext cx="222139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Store</a:t>
            </a:r>
            <a:r>
              <a:rPr spc="-55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transitions</a:t>
            </a:r>
            <a:endParaRPr dirty="0">
              <a:cs typeface="Georgi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2789" y="3500078"/>
            <a:ext cx="56428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5.</a:t>
            </a:r>
            <a:endParaRPr dirty="0">
              <a:cs typeface="Georgi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60005" y="3503247"/>
            <a:ext cx="191659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Update</a:t>
            </a:r>
            <a:r>
              <a:rPr spc="-60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critic</a:t>
            </a:r>
            <a:endParaRPr dirty="0">
              <a:cs typeface="Georgi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82781" y="3861584"/>
            <a:ext cx="564282" cy="30028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6.</a:t>
            </a:r>
            <a:endParaRPr dirty="0">
              <a:cs typeface="Georgi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60004" y="3872042"/>
            <a:ext cx="1889873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Update</a:t>
            </a:r>
            <a:r>
              <a:rPr spc="-60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actor</a:t>
            </a:r>
            <a:endParaRPr dirty="0">
              <a:cs typeface="Georg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82780" y="4241624"/>
            <a:ext cx="56437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7.</a:t>
            </a:r>
            <a:endParaRPr dirty="0">
              <a:cs typeface="Georgi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60004" y="4252081"/>
            <a:ext cx="252619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Update target</a:t>
            </a:r>
            <a:r>
              <a:rPr spc="-65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networks</a:t>
            </a:r>
            <a:endParaRPr dirty="0">
              <a:cs typeface="Georgi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82782" y="4595055"/>
            <a:ext cx="603052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8.</a:t>
            </a:r>
            <a:endParaRPr dirty="0">
              <a:cs typeface="Georgi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60004" y="4604141"/>
            <a:ext cx="2284513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Repeat until</a:t>
            </a:r>
            <a:r>
              <a:rPr spc="-65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sentient</a:t>
            </a:r>
            <a:endParaRPr dirty="0">
              <a:cs typeface="Georgia"/>
            </a:endParaRPr>
          </a:p>
        </p:txBody>
      </p:sp>
      <p:grpSp>
        <p:nvGrpSpPr>
          <p:cNvPr id="19" name="object 4">
            <a:extLst>
              <a:ext uri="{FF2B5EF4-FFF2-40B4-BE49-F238E27FC236}">
                <a16:creationId xmlns:a16="http://schemas.microsoft.com/office/drawing/2014/main" id="{20BECFA9-1399-48E5-BD0F-F7796BFCE952}"/>
              </a:ext>
            </a:extLst>
          </p:cNvPr>
          <p:cNvGrpSpPr/>
          <p:nvPr/>
        </p:nvGrpSpPr>
        <p:grpSpPr>
          <a:xfrm>
            <a:off x="821965" y="1200150"/>
            <a:ext cx="6617780" cy="45719"/>
            <a:chOff x="830390" y="1191252"/>
            <a:chExt cx="746125" cy="46355"/>
          </a:xfrm>
        </p:grpSpPr>
        <p:sp>
          <p:nvSpPr>
            <p:cNvPr id="20" name="object 5">
              <a:extLst>
                <a:ext uri="{FF2B5EF4-FFF2-40B4-BE49-F238E27FC236}">
                  <a16:creationId xmlns:a16="http://schemas.microsoft.com/office/drawing/2014/main" id="{2C7979B7-CA69-4353-8E14-A028EF8198E1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6">
              <a:extLst>
                <a:ext uri="{FF2B5EF4-FFF2-40B4-BE49-F238E27FC236}">
                  <a16:creationId xmlns:a16="http://schemas.microsoft.com/office/drawing/2014/main" id="{E99DA26B-1BF7-4F3F-A139-3828E2B16C3C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896DC0F0-9453-4D4A-87F7-7EC10C49FC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005" y="1733550"/>
            <a:ext cx="4279149" cy="331327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46923" y="656389"/>
            <a:ext cx="3961129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>
                <a:solidFill>
                  <a:srgbClr val="C00000"/>
                </a:solidFill>
                <a:latin typeface="Cormorant Infant" panose="00000500000000000000" pitchFamily="2" charset="0"/>
              </a:rPr>
              <a:t>Training </a:t>
            </a:r>
            <a:r>
              <a:rPr spc="-55" dirty="0">
                <a:solidFill>
                  <a:srgbClr val="C00000"/>
                </a:solidFill>
                <a:latin typeface="Cormorant Infant" panose="00000500000000000000" pitchFamily="2" charset="0"/>
              </a:rPr>
              <a:t>Process </a:t>
            </a:r>
            <a:r>
              <a:rPr spc="-30" dirty="0">
                <a:solidFill>
                  <a:srgbClr val="C00000"/>
                </a:solidFill>
                <a:latin typeface="Cormorant Infant" panose="00000500000000000000" pitchFamily="2" charset="0"/>
              </a:rPr>
              <a:t>&amp;</a:t>
            </a:r>
            <a:r>
              <a:rPr spc="-250"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spc="45" dirty="0">
                <a:solidFill>
                  <a:srgbClr val="C00000"/>
                </a:solidFill>
                <a:latin typeface="Cormorant Infant" panose="00000500000000000000" pitchFamily="2" charset="0"/>
              </a:rPr>
              <a:t>Demo</a:t>
            </a:r>
            <a:r>
              <a:rPr lang="en-US" spc="45" dirty="0">
                <a:solidFill>
                  <a:srgbClr val="C00000"/>
                </a:solidFill>
                <a:latin typeface="Cormorant Infant" panose="00000500000000000000" pitchFamily="2" charset="0"/>
              </a:rPr>
              <a:t> :</a:t>
            </a:r>
            <a:endParaRPr spc="4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7091" y="1602740"/>
            <a:ext cx="2458085" cy="1964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dirty="0">
                <a:cs typeface="Lato"/>
              </a:rPr>
              <a:t>200 episodes In start of training agent picks  Staying in a same place instead of moving away due to high negative  rewards.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dirty="0">
              <a:cs typeface="Lato"/>
            </a:endParaRPr>
          </a:p>
        </p:txBody>
      </p:sp>
      <p:pic>
        <p:nvPicPr>
          <p:cNvPr id="5" name="After 200 episodes">
            <a:hlinkClick r:id="" action="ppaction://media"/>
            <a:extLst>
              <a:ext uri="{FF2B5EF4-FFF2-40B4-BE49-F238E27FC236}">
                <a16:creationId xmlns:a16="http://schemas.microsoft.com/office/drawing/2014/main" id="{9030A2B7-CEE0-4B67-BD9E-9782F1B016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60558" y="1337305"/>
            <a:ext cx="5883442" cy="3749043"/>
          </a:xfrm>
          <a:prstGeom prst="rect">
            <a:avLst/>
          </a:prstGeom>
        </p:spPr>
      </p:pic>
      <p:grpSp>
        <p:nvGrpSpPr>
          <p:cNvPr id="6" name="object 4">
            <a:extLst>
              <a:ext uri="{FF2B5EF4-FFF2-40B4-BE49-F238E27FC236}">
                <a16:creationId xmlns:a16="http://schemas.microsoft.com/office/drawing/2014/main" id="{B6DDAD21-91C4-4BA4-84BE-DC4736973E8F}"/>
              </a:ext>
            </a:extLst>
          </p:cNvPr>
          <p:cNvGrpSpPr/>
          <p:nvPr/>
        </p:nvGrpSpPr>
        <p:grpSpPr>
          <a:xfrm flipV="1">
            <a:off x="838199" y="1200150"/>
            <a:ext cx="6601545" cy="45719"/>
            <a:chOff x="830390" y="1191252"/>
            <a:chExt cx="746125" cy="46355"/>
          </a:xfrm>
        </p:grpSpPr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3F476536-D7A9-4800-A4B6-820E573786B2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83625C22-7115-4EA0-A124-F66BAE413754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488315"/>
          </a:xfrm>
          <a:custGeom>
            <a:avLst/>
            <a:gdLst/>
            <a:ahLst/>
            <a:cxnLst/>
            <a:rect l="l" t="t" r="r" b="b"/>
            <a:pathLst>
              <a:path w="9144000" h="488315">
                <a:moveTo>
                  <a:pt x="9143981" y="487799"/>
                </a:moveTo>
                <a:lnTo>
                  <a:pt x="0" y="487799"/>
                </a:lnTo>
                <a:lnTo>
                  <a:pt x="0" y="0"/>
                </a:lnTo>
                <a:lnTo>
                  <a:pt x="9143981" y="0"/>
                </a:lnTo>
                <a:lnTo>
                  <a:pt x="9143981" y="487799"/>
                </a:lnTo>
                <a:close/>
              </a:path>
            </a:pathLst>
          </a:custGeom>
          <a:solidFill>
            <a:srgbClr val="E8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30390" y="1191252"/>
            <a:ext cx="746125" cy="46355"/>
            <a:chOff x="830390" y="1191252"/>
            <a:chExt cx="746125" cy="46355"/>
          </a:xfrm>
        </p:grpSpPr>
        <p:sp>
          <p:nvSpPr>
            <p:cNvPr id="4" name="object 4"/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02472" y="1378464"/>
            <a:ext cx="2702727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pc="-5" dirty="0">
                <a:solidFill>
                  <a:srgbClr val="C00000"/>
                </a:solidFill>
                <a:latin typeface="Cormorant Infant" panose="00000500000000000000" pitchFamily="2" charset="0"/>
              </a:rPr>
              <a:t>DDPG</a:t>
            </a:r>
            <a:r>
              <a:rPr lang="en-IN" spc="-150"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lang="en-IN" spc="55" dirty="0">
                <a:solidFill>
                  <a:srgbClr val="C00000"/>
                </a:solidFill>
                <a:latin typeface="Cormorant Infant" panose="00000500000000000000" pitchFamily="2" charset="0"/>
              </a:rPr>
              <a:t>Evaluation :</a:t>
            </a:r>
            <a:endParaRPr spc="-5" dirty="0">
              <a:solidFill>
                <a:srgbClr val="C00000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02472" y="2145295"/>
            <a:ext cx="262652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dirty="0">
                <a:cs typeface="Lato"/>
              </a:rPr>
              <a:t>Around 250 scores in 500 Episodes.</a:t>
            </a:r>
            <a:endParaRPr dirty="0">
              <a:cs typeface="Lato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1744DD-F5E4-4BE6-9C03-48B3EF891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8" y="1237456"/>
            <a:ext cx="5715001" cy="3749040"/>
          </a:xfrm>
          <a:prstGeom prst="rect">
            <a:avLst/>
          </a:prstGeom>
        </p:spPr>
      </p:pic>
      <p:grpSp>
        <p:nvGrpSpPr>
          <p:cNvPr id="11" name="object 4">
            <a:extLst>
              <a:ext uri="{FF2B5EF4-FFF2-40B4-BE49-F238E27FC236}">
                <a16:creationId xmlns:a16="http://schemas.microsoft.com/office/drawing/2014/main" id="{DD3B9E95-3537-4E0E-8AC6-ECEBF79BF9E4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12" name="object 5">
              <a:extLst>
                <a:ext uri="{FF2B5EF4-FFF2-40B4-BE49-F238E27FC236}">
                  <a16:creationId xmlns:a16="http://schemas.microsoft.com/office/drawing/2014/main" id="{CA56F2AC-DAEF-4B17-9EBC-017E28D960A5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6">
              <a:extLst>
                <a:ext uri="{FF2B5EF4-FFF2-40B4-BE49-F238E27FC236}">
                  <a16:creationId xmlns:a16="http://schemas.microsoft.com/office/drawing/2014/main" id="{56F54232-AEAE-46C1-9C29-A8A19B77AF0A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488315"/>
          </a:xfrm>
          <a:custGeom>
            <a:avLst/>
            <a:gdLst/>
            <a:ahLst/>
            <a:cxnLst/>
            <a:rect l="l" t="t" r="r" b="b"/>
            <a:pathLst>
              <a:path w="9144000" h="488315">
                <a:moveTo>
                  <a:pt x="9143981" y="487799"/>
                </a:moveTo>
                <a:lnTo>
                  <a:pt x="0" y="487799"/>
                </a:lnTo>
                <a:lnTo>
                  <a:pt x="0" y="0"/>
                </a:lnTo>
                <a:lnTo>
                  <a:pt x="9143981" y="0"/>
                </a:lnTo>
                <a:lnTo>
                  <a:pt x="9143981" y="487799"/>
                </a:lnTo>
                <a:close/>
              </a:path>
            </a:pathLst>
          </a:custGeom>
          <a:solidFill>
            <a:srgbClr val="E8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30390" y="1191252"/>
            <a:ext cx="746125" cy="46355"/>
            <a:chOff x="830390" y="1191252"/>
            <a:chExt cx="746125" cy="46355"/>
          </a:xfrm>
        </p:grpSpPr>
        <p:sp>
          <p:nvSpPr>
            <p:cNvPr id="4" name="object 4"/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02472" y="1378464"/>
            <a:ext cx="2474127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dirty="0">
                <a:solidFill>
                  <a:srgbClr val="C00000"/>
                </a:solidFill>
                <a:latin typeface="Cormorant Infant" panose="00000500000000000000" pitchFamily="2" charset="0"/>
              </a:rPr>
              <a:t>TD3 </a:t>
            </a:r>
            <a:r>
              <a:rPr lang="en-IN" spc="-150"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lang="en-IN" spc="55" dirty="0">
                <a:solidFill>
                  <a:srgbClr val="C00000"/>
                </a:solidFill>
                <a:latin typeface="Cormorant Infant" panose="00000500000000000000" pitchFamily="2" charset="0"/>
              </a:rPr>
              <a:t>Evaluation :</a:t>
            </a:r>
            <a:endParaRPr spc="-5" dirty="0">
              <a:solidFill>
                <a:srgbClr val="C00000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02472" y="2145295"/>
            <a:ext cx="2626527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dirty="0">
                <a:cs typeface="Lato"/>
              </a:rPr>
              <a:t>Reaches 300 Scores in 400 Episodes.</a:t>
            </a:r>
            <a:endParaRPr dirty="0">
              <a:cs typeface="Lato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DB2EE5-48D9-4D33-82D5-D31CF6EC7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378464"/>
            <a:ext cx="5486400" cy="3573780"/>
          </a:xfrm>
          <a:prstGeom prst="rect">
            <a:avLst/>
          </a:prstGeom>
        </p:spPr>
      </p:pic>
      <p:grpSp>
        <p:nvGrpSpPr>
          <p:cNvPr id="11" name="object 4">
            <a:extLst>
              <a:ext uri="{FF2B5EF4-FFF2-40B4-BE49-F238E27FC236}">
                <a16:creationId xmlns:a16="http://schemas.microsoft.com/office/drawing/2014/main" id="{EFE04DA8-8FB0-41F6-AC22-5B00D045388F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12" name="object 5">
              <a:extLst>
                <a:ext uri="{FF2B5EF4-FFF2-40B4-BE49-F238E27FC236}">
                  <a16:creationId xmlns:a16="http://schemas.microsoft.com/office/drawing/2014/main" id="{F6480F56-5E5A-46DA-9828-4C01092BD3F8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6">
              <a:extLst>
                <a:ext uri="{FF2B5EF4-FFF2-40B4-BE49-F238E27FC236}">
                  <a16:creationId xmlns:a16="http://schemas.microsoft.com/office/drawing/2014/main" id="{E68A8168-4C56-4F86-BCF6-4ED3E5BE810C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67101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488315"/>
          </a:xfrm>
          <a:custGeom>
            <a:avLst/>
            <a:gdLst/>
            <a:ahLst/>
            <a:cxnLst/>
            <a:rect l="l" t="t" r="r" b="b"/>
            <a:pathLst>
              <a:path w="9144000" h="488315">
                <a:moveTo>
                  <a:pt x="9143981" y="487799"/>
                </a:moveTo>
                <a:lnTo>
                  <a:pt x="0" y="487799"/>
                </a:lnTo>
                <a:lnTo>
                  <a:pt x="0" y="0"/>
                </a:lnTo>
                <a:lnTo>
                  <a:pt x="9143981" y="0"/>
                </a:lnTo>
                <a:lnTo>
                  <a:pt x="9143981" y="487799"/>
                </a:lnTo>
                <a:close/>
              </a:path>
            </a:pathLst>
          </a:custGeom>
          <a:solidFill>
            <a:srgbClr val="E8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30390" y="1191252"/>
            <a:ext cx="746125" cy="46355"/>
            <a:chOff x="830390" y="1191252"/>
            <a:chExt cx="746125" cy="46355"/>
          </a:xfrm>
        </p:grpSpPr>
        <p:sp>
          <p:nvSpPr>
            <p:cNvPr id="4" name="object 4"/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802473" y="1378464"/>
            <a:ext cx="1407327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b="1" spc="-195" dirty="0">
                <a:solidFill>
                  <a:srgbClr val="C00000"/>
                </a:solidFill>
                <a:latin typeface="Cormorant Infant" panose="00000500000000000000" pitchFamily="2" charset="0"/>
                <a:cs typeface="Arial"/>
              </a:rPr>
              <a:t>R</a:t>
            </a:r>
            <a:r>
              <a:rPr sz="2600" b="1" spc="20" dirty="0">
                <a:solidFill>
                  <a:srgbClr val="C00000"/>
                </a:solidFill>
                <a:latin typeface="Cormorant Infant" panose="00000500000000000000" pitchFamily="2" charset="0"/>
                <a:cs typeface="Arial"/>
              </a:rPr>
              <a:t>esu</a:t>
            </a:r>
            <a:r>
              <a:rPr sz="2600" b="1" spc="-10" dirty="0">
                <a:solidFill>
                  <a:srgbClr val="C00000"/>
                </a:solidFill>
                <a:latin typeface="Cormorant Infant" panose="00000500000000000000" pitchFamily="2" charset="0"/>
                <a:cs typeface="Arial"/>
              </a:rPr>
              <a:t>l</a:t>
            </a:r>
            <a:r>
              <a:rPr sz="2600" b="1" spc="130" dirty="0">
                <a:solidFill>
                  <a:srgbClr val="C00000"/>
                </a:solidFill>
                <a:latin typeface="Cormorant Infant" panose="00000500000000000000" pitchFamily="2" charset="0"/>
                <a:cs typeface="Arial"/>
              </a:rPr>
              <a:t>t</a:t>
            </a:r>
            <a:r>
              <a:rPr lang="en-US" sz="2600" b="1" spc="130" dirty="0">
                <a:solidFill>
                  <a:srgbClr val="C00000"/>
                </a:solidFill>
                <a:latin typeface="Cormorant Infant" panose="00000500000000000000" pitchFamily="2" charset="0"/>
                <a:cs typeface="Arial"/>
              </a:rPr>
              <a:t> :</a:t>
            </a:r>
            <a:endParaRPr sz="2600" dirty="0">
              <a:solidFill>
                <a:srgbClr val="C00000"/>
              </a:solidFill>
              <a:latin typeface="Cormorant Infant" panose="00000500000000000000" pitchFamily="2" charset="0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02473" y="2145295"/>
            <a:ext cx="2855127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dirty="0">
                <a:cs typeface="Lato"/>
              </a:rPr>
              <a:t>1</a:t>
            </a:r>
            <a:r>
              <a:rPr dirty="0">
                <a:cs typeface="Lato"/>
              </a:rPr>
              <a:t>500</a:t>
            </a:r>
            <a:r>
              <a:rPr spc="-95" dirty="0">
                <a:cs typeface="Lato"/>
              </a:rPr>
              <a:t> </a:t>
            </a:r>
            <a:r>
              <a:rPr spc="-5" dirty="0">
                <a:cs typeface="Lato"/>
              </a:rPr>
              <a:t>episodes</a:t>
            </a:r>
            <a:r>
              <a:rPr spc="-90" dirty="0">
                <a:cs typeface="Lato"/>
              </a:rPr>
              <a:t> </a:t>
            </a:r>
            <a:r>
              <a:rPr spc="5" dirty="0">
                <a:cs typeface="Lato"/>
              </a:rPr>
              <a:t>Rewards</a:t>
            </a:r>
            <a:r>
              <a:rPr spc="-90" dirty="0">
                <a:cs typeface="Lato"/>
              </a:rPr>
              <a:t> </a:t>
            </a:r>
            <a:r>
              <a:rPr spc="-10" dirty="0">
                <a:cs typeface="Lato"/>
              </a:rPr>
              <a:t>converge</a:t>
            </a:r>
            <a:r>
              <a:rPr lang="en-US" spc="-10" dirty="0">
                <a:cs typeface="Lato"/>
              </a:rPr>
              <a:t> </a:t>
            </a:r>
            <a:r>
              <a:rPr lang="en-US" dirty="0">
                <a:cs typeface="Lato"/>
              </a:rPr>
              <a:t>t</a:t>
            </a:r>
            <a:r>
              <a:rPr spc="-80" dirty="0">
                <a:cs typeface="Lato"/>
              </a:rPr>
              <a:t>o</a:t>
            </a:r>
            <a:r>
              <a:rPr spc="-90" dirty="0">
                <a:cs typeface="Lato"/>
              </a:rPr>
              <a:t> </a:t>
            </a:r>
            <a:r>
              <a:rPr spc="5" dirty="0">
                <a:cs typeface="Lato"/>
              </a:rPr>
              <a:t>more</a:t>
            </a:r>
            <a:r>
              <a:rPr spc="-85" dirty="0">
                <a:cs typeface="Lato"/>
              </a:rPr>
              <a:t> </a:t>
            </a:r>
            <a:r>
              <a:rPr spc="5" dirty="0">
                <a:cs typeface="Lato"/>
              </a:rPr>
              <a:t>than</a:t>
            </a:r>
            <a:r>
              <a:rPr spc="-90" dirty="0">
                <a:cs typeface="Lato"/>
              </a:rPr>
              <a:t> </a:t>
            </a:r>
            <a:r>
              <a:rPr dirty="0">
                <a:cs typeface="Lato"/>
              </a:rPr>
              <a:t>300</a:t>
            </a:r>
            <a:r>
              <a:rPr lang="en-US" dirty="0">
                <a:cs typeface="Lato"/>
              </a:rPr>
              <a:t> values.</a:t>
            </a:r>
            <a:endParaRPr dirty="0">
              <a:cs typeface="Lato"/>
            </a:endParaRPr>
          </a:p>
        </p:txBody>
      </p:sp>
      <p:grpSp>
        <p:nvGrpSpPr>
          <p:cNvPr id="9" name="object 4">
            <a:extLst>
              <a:ext uri="{FF2B5EF4-FFF2-40B4-BE49-F238E27FC236}">
                <a16:creationId xmlns:a16="http://schemas.microsoft.com/office/drawing/2014/main" id="{45073E2D-FA8F-4F60-8918-B90D6368D554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10" name="object 5">
              <a:extLst>
                <a:ext uri="{FF2B5EF4-FFF2-40B4-BE49-F238E27FC236}">
                  <a16:creationId xmlns:a16="http://schemas.microsoft.com/office/drawing/2014/main" id="{377A399D-A9A0-4383-887A-FBD0BD2186CE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6">
              <a:extLst>
                <a:ext uri="{FF2B5EF4-FFF2-40B4-BE49-F238E27FC236}">
                  <a16:creationId xmlns:a16="http://schemas.microsoft.com/office/drawing/2014/main" id="{00070BAD-92E0-46DA-87C0-84D8B3EE441D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2" name="20210929131853">
            <a:hlinkClick r:id="" action="ppaction://media"/>
            <a:extLst>
              <a:ext uri="{FF2B5EF4-FFF2-40B4-BE49-F238E27FC236}">
                <a16:creationId xmlns:a16="http://schemas.microsoft.com/office/drawing/2014/main" id="{0098A8B5-2E64-45F2-B955-A2ADEB3CE5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57600" y="1424182"/>
            <a:ext cx="5486400" cy="37193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7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3" y="1378464"/>
            <a:ext cx="4683927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80" dirty="0">
                <a:solidFill>
                  <a:srgbClr val="C00000"/>
                </a:solidFill>
                <a:latin typeface="Cormorant Infant" panose="00000500000000000000" pitchFamily="2" charset="0"/>
              </a:rPr>
              <a:t>Conclusion and Future Work :</a:t>
            </a:r>
            <a:endParaRPr spc="-80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21965" y="2023844"/>
            <a:ext cx="7636235" cy="23057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282828"/>
                </a:solidFill>
                <a:cs typeface="Georgia"/>
              </a:rPr>
              <a:t>TD3</a:t>
            </a:r>
            <a:r>
              <a:rPr spc="-5" dirty="0">
                <a:solidFill>
                  <a:srgbClr val="282828"/>
                </a:solidFill>
                <a:cs typeface="Georgia"/>
              </a:rPr>
              <a:t> is capable of providing excellent results </a:t>
            </a:r>
            <a:r>
              <a:rPr lang="en-US" spc="-5" dirty="0">
                <a:solidFill>
                  <a:srgbClr val="282828"/>
                </a:solidFill>
                <a:cs typeface="Georgia"/>
              </a:rPr>
              <a:t>compare to DDPG</a:t>
            </a:r>
            <a:r>
              <a:rPr spc="-5" dirty="0">
                <a:solidFill>
                  <a:srgbClr val="282828"/>
                </a:solidFill>
                <a:cs typeface="Georgia"/>
              </a:rPr>
              <a:t>.</a:t>
            </a:r>
            <a:endParaRPr lang="en-US" spc="-5" dirty="0">
              <a:solidFill>
                <a:srgbClr val="282828"/>
              </a:solidFill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IN" spc="-5" dirty="0">
              <a:solidFill>
                <a:srgbClr val="282828"/>
              </a:solidFill>
              <a:cs typeface="Georgia"/>
            </a:endParaRP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US" dirty="0">
                <a:cs typeface="Georgia"/>
              </a:rPr>
              <a:t>Using a higher-performance computer, GPUs and TPUs.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US" dirty="0">
                <a:cs typeface="Georgia"/>
              </a:rPr>
              <a:t>Transfer learning can be used to increase an agent’s performance.  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US" dirty="0">
                <a:cs typeface="Georgia"/>
              </a:rPr>
              <a:t>Evaluating performance of this study with simulator like </a:t>
            </a:r>
            <a:r>
              <a:rPr lang="en-US" dirty="0" err="1">
                <a:cs typeface="Georgia"/>
              </a:rPr>
              <a:t>Mujoco</a:t>
            </a:r>
            <a:r>
              <a:rPr lang="en-US" dirty="0">
                <a:cs typeface="Georgia"/>
              </a:rPr>
              <a:t>, Gazebo and </a:t>
            </a:r>
            <a:r>
              <a:rPr lang="en-US" dirty="0" err="1">
                <a:cs typeface="Georgia"/>
              </a:rPr>
              <a:t>Pybullet</a:t>
            </a:r>
            <a:r>
              <a:rPr lang="en-US" dirty="0">
                <a:cs typeface="Georgia"/>
              </a:rPr>
              <a:t>. 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US" dirty="0">
                <a:cs typeface="Georgia"/>
              </a:rPr>
              <a:t>The study of other algorithms, such as SAC, TRPO, and PPO.</a:t>
            </a: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q"/>
            </a:pPr>
            <a:r>
              <a:rPr lang="en-US" dirty="0">
                <a:cs typeface="Georgia"/>
              </a:rPr>
              <a:t>Experiment this study using </a:t>
            </a:r>
            <a:r>
              <a:rPr lang="en-US" dirty="0" err="1">
                <a:cs typeface="Georgia"/>
              </a:rPr>
              <a:t>OpenAI</a:t>
            </a:r>
            <a:r>
              <a:rPr lang="en-US" dirty="0">
                <a:cs typeface="Georgia"/>
              </a:rPr>
              <a:t> Baseline algorithms.</a:t>
            </a:r>
            <a:endParaRPr dirty="0">
              <a:cs typeface="Georgia"/>
            </a:endParaRPr>
          </a:p>
        </p:txBody>
      </p:sp>
      <p:grpSp>
        <p:nvGrpSpPr>
          <p:cNvPr id="4" name="object 4">
            <a:extLst>
              <a:ext uri="{FF2B5EF4-FFF2-40B4-BE49-F238E27FC236}">
                <a16:creationId xmlns:a16="http://schemas.microsoft.com/office/drawing/2014/main" id="{AE3C92A3-CDD2-453A-AF45-ACD58DDBEFBA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621505D9-FA30-4A2A-986D-F6777CDCD415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D0CA0A46-0568-40FF-AC15-C5946F9FE14D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DA44E99-2DC0-40B1-8CF9-2DBBBB7D0F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8150"/>
            <a:ext cx="9144000" cy="47053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2" y="1378464"/>
            <a:ext cx="5674528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C00000"/>
                </a:solidFill>
                <a:latin typeface="Cormorant Infant" panose="00000500000000000000" pitchFamily="2" charset="0"/>
              </a:rPr>
              <a:t>Introduction : Why Bipeds?</a:t>
            </a:r>
            <a:endParaRPr spc="-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02472" y="2131533"/>
            <a:ext cx="7328534" cy="16135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Why 2 legs ? 4 or 6 legs give more  stability, don’t they?</a:t>
            </a:r>
          </a:p>
          <a:p>
            <a:pPr marL="184150" marR="5080" indent="-171450">
              <a:lnSpc>
                <a:spcPct val="114599"/>
              </a:lnSpc>
              <a:spcBef>
                <a:spcPts val="100"/>
              </a:spcBef>
              <a:buFontTx/>
              <a:buChar char="-"/>
            </a:pP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A biped robot body can be made shorter along the walking direction and can turn around in small areas</a:t>
            </a:r>
          </a:p>
          <a:p>
            <a:pPr marL="184150" marR="5080" indent="-171450">
              <a:lnSpc>
                <a:spcPct val="114599"/>
              </a:lnSpc>
              <a:spcBef>
                <a:spcPts val="100"/>
              </a:spcBef>
              <a:buFontTx/>
              <a:buChar char="-"/>
            </a:pP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Light weight</a:t>
            </a:r>
          </a:p>
          <a:p>
            <a:pPr marL="184150" marR="5080" indent="-171450">
              <a:lnSpc>
                <a:spcPct val="114599"/>
              </a:lnSpc>
              <a:spcBef>
                <a:spcPts val="100"/>
              </a:spcBef>
              <a:buFontTx/>
              <a:buChar char="-"/>
            </a:pPr>
            <a:r>
              <a:rPr lang="en-US" dirty="0">
                <a:ea typeface="Tahoma" panose="020B0604030504040204" pitchFamily="34" charset="0"/>
                <a:cs typeface="Tahoma" panose="020B0604030504040204" pitchFamily="34" charset="0"/>
              </a:rPr>
              <a:t>More efficient due to less number of actuators needed</a:t>
            </a:r>
            <a:endParaRPr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" name="object 4">
            <a:extLst>
              <a:ext uri="{FF2B5EF4-FFF2-40B4-BE49-F238E27FC236}">
                <a16:creationId xmlns:a16="http://schemas.microsoft.com/office/drawing/2014/main" id="{B9AD6FD4-8BE6-40AD-8BDE-83D6E48BD55C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42C8E2B3-2FFE-4492-938B-EF1DBB29317E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828A2AAC-473F-4113-9A44-8585732EFE92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1964" y="1276350"/>
            <a:ext cx="1006835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C00000"/>
                </a:solidFill>
                <a:latin typeface="Cormorant Infant" panose="00000500000000000000" pitchFamily="2" charset="0"/>
              </a:rPr>
              <a:t>Goal</a:t>
            </a:r>
            <a:r>
              <a:rPr lang="en-US" spc="-5" dirty="0">
                <a:solidFill>
                  <a:srgbClr val="C00000"/>
                </a:solidFill>
                <a:latin typeface="Cormorant Infant" panose="00000500000000000000" pitchFamily="2" charset="0"/>
              </a:rPr>
              <a:t> :</a:t>
            </a:r>
            <a:endParaRPr spc="-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3400" y="1800103"/>
            <a:ext cx="8381999" cy="28995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marR="5080" indent="-285750">
              <a:lnSpc>
                <a:spcPct val="114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pc="-5" dirty="0">
                <a:solidFill>
                  <a:srgbClr val="23282D"/>
                </a:solidFill>
                <a:cs typeface="Lato"/>
              </a:rPr>
              <a:t>The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main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goal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15" dirty="0">
                <a:solidFill>
                  <a:srgbClr val="23282D"/>
                </a:solidFill>
                <a:cs typeface="Lato"/>
              </a:rPr>
              <a:t>of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this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project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10" dirty="0">
                <a:solidFill>
                  <a:srgbClr val="23282D"/>
                </a:solidFill>
                <a:cs typeface="Lato"/>
              </a:rPr>
              <a:t>is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10" dirty="0">
                <a:solidFill>
                  <a:srgbClr val="23282D"/>
                </a:solidFill>
                <a:cs typeface="Lato"/>
              </a:rPr>
              <a:t>that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to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5" dirty="0">
                <a:solidFill>
                  <a:srgbClr val="23282D"/>
                </a:solidFill>
                <a:cs typeface="Lato"/>
              </a:rPr>
              <a:t>solve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the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problem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characterized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15" dirty="0">
                <a:solidFill>
                  <a:srgbClr val="23282D"/>
                </a:solidFill>
                <a:cs typeface="Lato"/>
              </a:rPr>
              <a:t>by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the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environment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5" dirty="0">
                <a:solidFill>
                  <a:srgbClr val="23282D"/>
                </a:solidFill>
                <a:cs typeface="Lato"/>
              </a:rPr>
              <a:t>BipedalWalker-v</a:t>
            </a:r>
            <a:r>
              <a:rPr lang="en-US" spc="-5" dirty="0">
                <a:solidFill>
                  <a:srgbClr val="23282D"/>
                </a:solidFill>
                <a:cs typeface="Lato"/>
              </a:rPr>
              <a:t>2</a:t>
            </a:r>
            <a:r>
              <a:rPr spc="-5" dirty="0">
                <a:solidFill>
                  <a:srgbClr val="23282D"/>
                </a:solidFill>
                <a:cs typeface="Lato"/>
              </a:rPr>
              <a:t>.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35" dirty="0">
                <a:solidFill>
                  <a:srgbClr val="23282D"/>
                </a:solidFill>
                <a:cs typeface="Lato"/>
              </a:rPr>
              <a:t>(</a:t>
            </a:r>
            <a:r>
              <a:rPr u="heavy" spc="-20" dirty="0">
                <a:solidFill>
                  <a:srgbClr val="1C3677"/>
                </a:solidFill>
                <a:uFill>
                  <a:solidFill>
                    <a:srgbClr val="1C3677"/>
                  </a:solidFill>
                </a:uFill>
                <a:cs typeface="Lato"/>
                <a:hlinkClick r:id="rId2"/>
              </a:rPr>
              <a:t>https://gym.openai.com/envs/BipedalWalker-v2/</a:t>
            </a:r>
            <a:r>
              <a:rPr spc="-90" dirty="0">
                <a:solidFill>
                  <a:srgbClr val="1C3677"/>
                </a:solidFill>
                <a:cs typeface="Lato"/>
                <a:hlinkClick r:id="rId2"/>
              </a:rPr>
              <a:t> </a:t>
            </a:r>
            <a:r>
              <a:rPr spc="35" dirty="0">
                <a:solidFill>
                  <a:srgbClr val="23282D"/>
                </a:solidFill>
                <a:cs typeface="Lato"/>
              </a:rPr>
              <a:t>)</a:t>
            </a:r>
            <a:endParaRPr lang="en-US" spc="35" dirty="0">
              <a:solidFill>
                <a:srgbClr val="23282D"/>
              </a:solidFill>
              <a:cs typeface="Lato"/>
            </a:endParaRPr>
          </a:p>
          <a:p>
            <a:pPr marL="298450" marR="5080" indent="-285750">
              <a:lnSpc>
                <a:spcPct val="114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IN" spc="35" dirty="0">
                <a:solidFill>
                  <a:srgbClr val="23282D"/>
                </a:solidFill>
                <a:cs typeface="Lato"/>
              </a:rPr>
              <a:t>The issues occurs when robot chooses for don’t fall and walk to the end of the path. Rewards depend on the distance travelled by robot and it is a value of continuous space.</a:t>
            </a:r>
            <a:endParaRPr lang="en-IN" dirty="0">
              <a:cs typeface="Lato"/>
            </a:endParaRPr>
          </a:p>
          <a:p>
            <a:pPr marL="298450" marR="5080" indent="-285750">
              <a:lnSpc>
                <a:spcPct val="114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pc="5" dirty="0">
                <a:solidFill>
                  <a:srgbClr val="23282D"/>
                </a:solidFill>
                <a:cs typeface="Lato"/>
              </a:rPr>
              <a:t>Precisely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this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5" dirty="0">
                <a:solidFill>
                  <a:srgbClr val="23282D"/>
                </a:solidFill>
                <a:cs typeface="Lato"/>
              </a:rPr>
              <a:t>can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spc="-5" dirty="0">
                <a:solidFill>
                  <a:srgbClr val="23282D"/>
                </a:solidFill>
                <a:cs typeface="Lato"/>
              </a:rPr>
              <a:t>be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resolved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spc="-10" dirty="0">
                <a:solidFill>
                  <a:srgbClr val="23282D"/>
                </a:solidFill>
                <a:cs typeface="Lato"/>
              </a:rPr>
              <a:t>when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agent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spc="15" dirty="0">
                <a:solidFill>
                  <a:srgbClr val="23282D"/>
                </a:solidFill>
                <a:cs typeface="Lato"/>
              </a:rPr>
              <a:t>start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to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get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an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5" dirty="0">
                <a:solidFill>
                  <a:srgbClr val="23282D"/>
                </a:solidFill>
                <a:cs typeface="Lato"/>
              </a:rPr>
              <a:t>average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spc="10" dirty="0">
                <a:solidFill>
                  <a:srgbClr val="23282D"/>
                </a:solidFill>
                <a:cs typeface="Lato"/>
              </a:rPr>
              <a:t>reward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10" dirty="0">
                <a:solidFill>
                  <a:srgbClr val="23282D"/>
                </a:solidFill>
                <a:cs typeface="Lato"/>
              </a:rPr>
              <a:t>greater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than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300</a:t>
            </a:r>
            <a:r>
              <a:rPr spc="-70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for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5" dirty="0">
                <a:solidFill>
                  <a:srgbClr val="23282D"/>
                </a:solidFill>
                <a:cs typeface="Lato"/>
              </a:rPr>
              <a:t>consecutive  episodes.</a:t>
            </a:r>
            <a:endParaRPr lang="en-US" dirty="0">
              <a:cs typeface="Lato"/>
            </a:endParaRPr>
          </a:p>
          <a:p>
            <a:pPr marL="298450" marR="5080" indent="-285750">
              <a:lnSpc>
                <a:spcPct val="114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pc="-15" dirty="0">
                <a:solidFill>
                  <a:srgbClr val="23282D"/>
                </a:solidFill>
                <a:cs typeface="Lato"/>
              </a:rPr>
              <a:t>So</a:t>
            </a:r>
            <a:r>
              <a:rPr spc="-80" dirty="0">
                <a:solidFill>
                  <a:srgbClr val="23282D"/>
                </a:solidFill>
                <a:cs typeface="Lato"/>
              </a:rPr>
              <a:t> </a:t>
            </a:r>
            <a:r>
              <a:rPr spc="-25" dirty="0">
                <a:solidFill>
                  <a:srgbClr val="23282D"/>
                </a:solidFill>
                <a:cs typeface="Lato"/>
              </a:rPr>
              <a:t>We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want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to</a:t>
            </a:r>
            <a:r>
              <a:rPr spc="-80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discover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10" dirty="0">
                <a:solidFill>
                  <a:srgbClr val="23282D"/>
                </a:solidFill>
                <a:cs typeface="Lato"/>
              </a:rPr>
              <a:t>a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reinforcement</a:t>
            </a:r>
            <a:r>
              <a:rPr spc="-80" dirty="0">
                <a:solidFill>
                  <a:srgbClr val="23282D"/>
                </a:solidFill>
                <a:cs typeface="Lato"/>
              </a:rPr>
              <a:t> </a:t>
            </a:r>
            <a:r>
              <a:rPr spc="10" dirty="0">
                <a:solidFill>
                  <a:srgbClr val="23282D"/>
                </a:solidFill>
                <a:cs typeface="Lato"/>
              </a:rPr>
              <a:t>algorithm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5" dirty="0">
                <a:solidFill>
                  <a:srgbClr val="23282D"/>
                </a:solidFill>
                <a:cs typeface="Lato"/>
              </a:rPr>
              <a:t>which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5" dirty="0">
                <a:solidFill>
                  <a:srgbClr val="23282D"/>
                </a:solidFill>
                <a:cs typeface="Lato"/>
              </a:rPr>
              <a:t>can</a:t>
            </a:r>
            <a:r>
              <a:rPr spc="-80" dirty="0">
                <a:solidFill>
                  <a:srgbClr val="23282D"/>
                </a:solidFill>
                <a:cs typeface="Lato"/>
              </a:rPr>
              <a:t> </a:t>
            </a:r>
            <a:r>
              <a:rPr spc="-5" dirty="0">
                <a:solidFill>
                  <a:srgbClr val="23282D"/>
                </a:solidFill>
                <a:cs typeface="Lato"/>
              </a:rPr>
              <a:t>be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able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to</a:t>
            </a:r>
            <a:r>
              <a:rPr spc="-80" dirty="0">
                <a:solidFill>
                  <a:srgbClr val="23282D"/>
                </a:solidFill>
                <a:cs typeface="Lato"/>
              </a:rPr>
              <a:t> </a:t>
            </a:r>
            <a:r>
              <a:rPr spc="-10" dirty="0">
                <a:solidFill>
                  <a:srgbClr val="23282D"/>
                </a:solidFill>
                <a:cs typeface="Lato"/>
              </a:rPr>
              <a:t>achieve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the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-15" dirty="0">
                <a:solidFill>
                  <a:srgbClr val="23282D"/>
                </a:solidFill>
                <a:cs typeface="Lato"/>
              </a:rPr>
              <a:t>above</a:t>
            </a:r>
            <a:r>
              <a:rPr spc="-80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goal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spc="5" dirty="0">
                <a:solidFill>
                  <a:srgbClr val="23282D"/>
                </a:solidFill>
                <a:cs typeface="Lato"/>
              </a:rPr>
              <a:t>in</a:t>
            </a:r>
            <a:r>
              <a:rPr spc="-7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the</a:t>
            </a:r>
            <a:r>
              <a:rPr spc="-80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possibly  </a:t>
            </a:r>
            <a:r>
              <a:rPr spc="10" dirty="0">
                <a:solidFill>
                  <a:srgbClr val="23282D"/>
                </a:solidFill>
                <a:cs typeface="Lato"/>
              </a:rPr>
              <a:t>short</a:t>
            </a:r>
            <a:r>
              <a:rPr spc="-85" dirty="0">
                <a:solidFill>
                  <a:srgbClr val="23282D"/>
                </a:solidFill>
                <a:cs typeface="Lato"/>
              </a:rPr>
              <a:t> </a:t>
            </a:r>
            <a:r>
              <a:rPr dirty="0">
                <a:solidFill>
                  <a:srgbClr val="23282D"/>
                </a:solidFill>
                <a:cs typeface="Lato"/>
              </a:rPr>
              <a:t>time.</a:t>
            </a:r>
            <a:endParaRPr dirty="0">
              <a:cs typeface="Lato"/>
            </a:endParaRPr>
          </a:p>
        </p:txBody>
      </p:sp>
      <p:grpSp>
        <p:nvGrpSpPr>
          <p:cNvPr id="4" name="object 4">
            <a:extLst>
              <a:ext uri="{FF2B5EF4-FFF2-40B4-BE49-F238E27FC236}">
                <a16:creationId xmlns:a16="http://schemas.microsoft.com/office/drawing/2014/main" id="{9998F382-C98F-4367-B40C-B4DD37E58899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14A8A596-6B4E-400C-8D78-259D13214F0C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6D666B9C-7CD0-4219-BC53-103531811128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92955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1964" y="712469"/>
            <a:ext cx="6569435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C00000"/>
                </a:solidFill>
                <a:latin typeface="Cormorant Infant" panose="00000500000000000000" pitchFamily="2" charset="0"/>
              </a:rPr>
              <a:t>Methodology :  Reinforcement Learning</a:t>
            </a:r>
            <a:endParaRPr spc="-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grpSp>
        <p:nvGrpSpPr>
          <p:cNvPr id="4" name="object 4">
            <a:extLst>
              <a:ext uri="{FF2B5EF4-FFF2-40B4-BE49-F238E27FC236}">
                <a16:creationId xmlns:a16="http://schemas.microsoft.com/office/drawing/2014/main" id="{9998F382-C98F-4367-B40C-B4DD37E58899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14A8A596-6B4E-400C-8D78-259D13214F0C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6D666B9C-7CD0-4219-BC53-103531811128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FC6E8CE8-9146-4AF3-9355-B073F4093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22" y="1428751"/>
            <a:ext cx="7786177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47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1965" y="712469"/>
            <a:ext cx="4664435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C00000"/>
                </a:solidFill>
                <a:latin typeface="Cormorant Infant" panose="00000500000000000000" pitchFamily="2" charset="0"/>
              </a:rPr>
              <a:t>Taxonomy of RL Algorithms :</a:t>
            </a:r>
            <a:endParaRPr spc="-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grpSp>
        <p:nvGrpSpPr>
          <p:cNvPr id="4" name="object 4">
            <a:extLst>
              <a:ext uri="{FF2B5EF4-FFF2-40B4-BE49-F238E27FC236}">
                <a16:creationId xmlns:a16="http://schemas.microsoft.com/office/drawing/2014/main" id="{9998F382-C98F-4367-B40C-B4DD37E58899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14A8A596-6B4E-400C-8D78-259D13214F0C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6D666B9C-7CD0-4219-BC53-103531811128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C52DB1B-27D0-4875-B709-5966BA34A0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3175"/>
            <a:ext cx="9144000" cy="386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817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21965" y="742950"/>
            <a:ext cx="6112234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C00000"/>
                </a:solidFill>
                <a:latin typeface="Cormorant Infant" panose="00000500000000000000" pitchFamily="2" charset="0"/>
              </a:rPr>
              <a:t>Why Actor–Critic Approach?</a:t>
            </a:r>
            <a:endParaRPr spc="-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grpSp>
        <p:nvGrpSpPr>
          <p:cNvPr id="4" name="object 4">
            <a:extLst>
              <a:ext uri="{FF2B5EF4-FFF2-40B4-BE49-F238E27FC236}">
                <a16:creationId xmlns:a16="http://schemas.microsoft.com/office/drawing/2014/main" id="{9998F382-C98F-4367-B40C-B4DD37E58899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14A8A596-6B4E-400C-8D78-259D13214F0C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6D666B9C-7CD0-4219-BC53-103531811128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FBAC05C2-D308-4398-9BA6-6114A92275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273309"/>
            <a:ext cx="4267200" cy="383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53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2" y="1378464"/>
            <a:ext cx="2702727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C00000"/>
                </a:solidFill>
                <a:latin typeface="Cormorant Infant" panose="00000500000000000000" pitchFamily="2" charset="0"/>
              </a:rPr>
              <a:t>Algorithms Used: </a:t>
            </a:r>
            <a:endParaRPr spc="-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09600" y="1932405"/>
            <a:ext cx="8305799" cy="25927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5"/>
              </a:spcBef>
              <a:buClr>
                <a:srgbClr val="000000"/>
              </a:buClr>
              <a:buSzPct val="76470"/>
              <a:tabLst>
                <a:tab pos="340360" algn="l"/>
                <a:tab pos="340995" algn="l"/>
              </a:tabLst>
            </a:pPr>
            <a:r>
              <a:rPr lang="en-US" sz="2000" b="1" i="0" dirty="0">
                <a:solidFill>
                  <a:srgbClr val="202124"/>
                </a:solidFill>
                <a:effectLst/>
                <a:latin typeface="Georgia" panose="02040502050405020303" pitchFamily="18" charset="0"/>
              </a:rPr>
              <a:t>1)  Deep Deterministic Policy Gradient (DDPG) </a:t>
            </a:r>
          </a:p>
          <a:p>
            <a:pPr marL="12700">
              <a:lnSpc>
                <a:spcPct val="100000"/>
              </a:lnSpc>
              <a:spcBef>
                <a:spcPts val="405"/>
              </a:spcBef>
              <a:buClr>
                <a:srgbClr val="000000"/>
              </a:buClr>
              <a:buSzPct val="76470"/>
              <a:tabLst>
                <a:tab pos="340360" algn="l"/>
                <a:tab pos="340995" algn="l"/>
              </a:tabLst>
            </a:pPr>
            <a:endParaRPr lang="en-US" sz="1800" dirty="0">
              <a:latin typeface="Georgia"/>
              <a:cs typeface="Georgia"/>
            </a:endParaRPr>
          </a:p>
          <a:p>
            <a:pPr marL="298450" marR="5080" indent="-285750">
              <a:lnSpc>
                <a:spcPct val="114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92929"/>
                </a:solidFill>
                <a:effectLst/>
              </a:rPr>
              <a:t>Deep Deterministic Policy Gradient (DDPG) is a reinforcement learning technique that combines both Q-learning and Policy gradients.</a:t>
            </a:r>
          </a:p>
          <a:p>
            <a:pPr marL="298450" marR="5080" indent="-285750">
              <a:lnSpc>
                <a:spcPct val="114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A1A1A"/>
                </a:solidFill>
                <a:effectLst/>
              </a:rPr>
              <a:t>A DDPG agent is an actor-critic reinforcement learning agent that searches for an optimal policy that maximizes the expected cumulative long-term reward.</a:t>
            </a:r>
            <a:endParaRPr lang="en-US" b="0" i="0" dirty="0">
              <a:solidFill>
                <a:srgbClr val="23282D"/>
              </a:solidFill>
              <a:effectLst/>
            </a:endParaRPr>
          </a:p>
          <a:p>
            <a:pPr marL="298450" marR="5080" indent="-285750">
              <a:lnSpc>
                <a:spcPct val="114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1800" spc="-5" dirty="0">
                <a:solidFill>
                  <a:srgbClr val="282828"/>
                </a:solidFill>
                <a:cs typeface="Georgia"/>
              </a:rPr>
              <a:t>Generally used in continuous control problem such as Robotics</a:t>
            </a:r>
            <a:r>
              <a:rPr lang="en-US" sz="1800" spc="-40" dirty="0">
                <a:solidFill>
                  <a:srgbClr val="282828"/>
                </a:solidFill>
                <a:cs typeface="Georgia"/>
              </a:rPr>
              <a:t> </a:t>
            </a:r>
            <a:r>
              <a:rPr lang="en-US" sz="1800" spc="-5" dirty="0">
                <a:solidFill>
                  <a:srgbClr val="282828"/>
                </a:solidFill>
                <a:cs typeface="Georgia"/>
              </a:rPr>
              <a:t>problems.</a:t>
            </a:r>
            <a:endParaRPr lang="en-US" sz="1800" dirty="0">
              <a:cs typeface="Georgia"/>
            </a:endParaRPr>
          </a:p>
          <a:p>
            <a:pPr marL="298450" marR="5080" indent="-285750">
              <a:lnSpc>
                <a:spcPct val="114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dirty="0">
              <a:cs typeface="Lato"/>
            </a:endParaRPr>
          </a:p>
        </p:txBody>
      </p:sp>
      <p:grpSp>
        <p:nvGrpSpPr>
          <p:cNvPr id="4" name="object 4">
            <a:extLst>
              <a:ext uri="{FF2B5EF4-FFF2-40B4-BE49-F238E27FC236}">
                <a16:creationId xmlns:a16="http://schemas.microsoft.com/office/drawing/2014/main" id="{9998F382-C98F-4367-B40C-B4DD37E58899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14A8A596-6B4E-400C-8D78-259D13214F0C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6D666B9C-7CD0-4219-BC53-103531811128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56979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3" y="1378464"/>
            <a:ext cx="5141127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>
                <a:solidFill>
                  <a:srgbClr val="C00000"/>
                </a:solidFill>
                <a:latin typeface="Cormorant Infant" panose="00000500000000000000" pitchFamily="2" charset="0"/>
              </a:rPr>
              <a:t>DDPG</a:t>
            </a:r>
            <a:r>
              <a:rPr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spc="-60" dirty="0">
                <a:solidFill>
                  <a:srgbClr val="C00000"/>
                </a:solidFill>
                <a:latin typeface="Cormorant Infant" panose="00000500000000000000" pitchFamily="2" charset="0"/>
              </a:rPr>
              <a:t>Key</a:t>
            </a:r>
            <a:r>
              <a:rPr spc="-335"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lang="en-US" spc="-335" dirty="0">
                <a:solidFill>
                  <a:srgbClr val="C00000"/>
                </a:solidFill>
                <a:latin typeface="Cormorant Infant" panose="00000500000000000000" pitchFamily="2" charset="0"/>
              </a:rPr>
              <a:t> </a:t>
            </a:r>
            <a:r>
              <a:rPr spc="35" dirty="0">
                <a:solidFill>
                  <a:srgbClr val="C00000"/>
                </a:solidFill>
                <a:latin typeface="Cormorant Infant" panose="00000500000000000000" pitchFamily="2" charset="0"/>
              </a:rPr>
              <a:t>features</a:t>
            </a:r>
            <a:r>
              <a:rPr lang="en-US" spc="35" dirty="0">
                <a:solidFill>
                  <a:srgbClr val="C00000"/>
                </a:solidFill>
                <a:latin typeface="Cormorant Infant" panose="00000500000000000000" pitchFamily="2" charset="0"/>
              </a:rPr>
              <a:t> :</a:t>
            </a:r>
            <a:endParaRPr spc="3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21966" y="2114550"/>
            <a:ext cx="6619171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12529"/>
                </a:solidFill>
                <a:effectLst/>
              </a:rPr>
              <a:t>Actor - It proposes an action given a state.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b="0" i="0" dirty="0">
              <a:solidFill>
                <a:srgbClr val="212529"/>
              </a:solidFill>
              <a:effectLst/>
            </a:endParaRP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212529"/>
                </a:solidFill>
                <a:effectLst/>
              </a:rPr>
              <a:t>Critic - It predicts if the action is good (positive value) or bad (negative value) given a state and an action.</a:t>
            </a:r>
          </a:p>
        </p:txBody>
      </p:sp>
      <p:grpSp>
        <p:nvGrpSpPr>
          <p:cNvPr id="4" name="object 4">
            <a:extLst>
              <a:ext uri="{FF2B5EF4-FFF2-40B4-BE49-F238E27FC236}">
                <a16:creationId xmlns:a16="http://schemas.microsoft.com/office/drawing/2014/main" id="{0273CF0B-6718-4AD6-97A1-F12B4E0883B5}"/>
              </a:ext>
            </a:extLst>
          </p:cNvPr>
          <p:cNvGrpSpPr/>
          <p:nvPr/>
        </p:nvGrpSpPr>
        <p:grpSpPr>
          <a:xfrm>
            <a:off x="821965" y="1191737"/>
            <a:ext cx="6617780" cy="45719"/>
            <a:chOff x="830390" y="1191252"/>
            <a:chExt cx="746125" cy="46355"/>
          </a:xfrm>
        </p:grpSpPr>
        <p:sp>
          <p:nvSpPr>
            <p:cNvPr id="5" name="object 5">
              <a:extLst>
                <a:ext uri="{FF2B5EF4-FFF2-40B4-BE49-F238E27FC236}">
                  <a16:creationId xmlns:a16="http://schemas.microsoft.com/office/drawing/2014/main" id="{79ECEF0D-369B-4A1C-83E0-D3356CEC82BD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49E9E353-32B8-4F65-899A-F9D633929E5C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2" y="1378464"/>
            <a:ext cx="3359359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>
                <a:solidFill>
                  <a:srgbClr val="C00000"/>
                </a:solidFill>
                <a:latin typeface="Cormorant Infant" panose="00000500000000000000" pitchFamily="2" charset="0"/>
              </a:rPr>
              <a:t>DDPG </a:t>
            </a:r>
            <a:r>
              <a:rPr spc="55" dirty="0">
                <a:solidFill>
                  <a:srgbClr val="C00000"/>
                </a:solidFill>
                <a:latin typeface="Cormorant Infant" panose="00000500000000000000" pitchFamily="2" charset="0"/>
              </a:rPr>
              <a:t>Implementation</a:t>
            </a:r>
            <a:r>
              <a:rPr lang="en-US" spc="55" dirty="0">
                <a:solidFill>
                  <a:srgbClr val="C00000"/>
                </a:solidFill>
                <a:latin typeface="Cormorant Infant" panose="00000500000000000000" pitchFamily="2" charset="0"/>
              </a:rPr>
              <a:t>:</a:t>
            </a:r>
            <a:endParaRPr spc="55" dirty="0">
              <a:solidFill>
                <a:srgbClr val="C00000"/>
              </a:solidFill>
              <a:latin typeface="Cormorant Infant" panose="00000500000000000000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82546" y="1838280"/>
            <a:ext cx="56437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latin typeface="Georgia"/>
                <a:cs typeface="Georgia"/>
              </a:rPr>
              <a:t>1.</a:t>
            </a:r>
            <a:endParaRPr dirty="0">
              <a:latin typeface="Georgia"/>
              <a:cs typeface="Georg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60005" y="1838280"/>
            <a:ext cx="222139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 err="1">
                <a:solidFill>
                  <a:srgbClr val="282828"/>
                </a:solidFill>
                <a:cs typeface="Georgia"/>
              </a:rPr>
              <a:t>Initialise</a:t>
            </a:r>
            <a:r>
              <a:rPr spc="-55" dirty="0">
                <a:solidFill>
                  <a:srgbClr val="282828"/>
                </a:solidFill>
                <a:cs typeface="Georgia"/>
              </a:rPr>
              <a:t> </a:t>
            </a:r>
            <a:r>
              <a:rPr lang="en-IN" spc="-5" dirty="0">
                <a:solidFill>
                  <a:srgbClr val="282828"/>
                </a:solidFill>
                <a:cs typeface="Georgia"/>
              </a:rPr>
              <a:t>replay</a:t>
            </a:r>
            <a:r>
              <a:rPr lang="en-IN" spc="-70" dirty="0">
                <a:solidFill>
                  <a:srgbClr val="282828"/>
                </a:solidFill>
                <a:cs typeface="Georgia"/>
              </a:rPr>
              <a:t> </a:t>
            </a:r>
            <a:r>
              <a:rPr lang="en-IN" dirty="0">
                <a:solidFill>
                  <a:srgbClr val="282828"/>
                </a:solidFill>
                <a:cs typeface="Georgia"/>
              </a:rPr>
              <a:t>buffer</a:t>
            </a:r>
            <a:endParaRPr dirty="0">
              <a:cs typeface="Georgi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2547" y="2207075"/>
            <a:ext cx="56462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2.</a:t>
            </a:r>
            <a:endParaRPr dirty="0">
              <a:cs typeface="Georgi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60005" y="2193509"/>
            <a:ext cx="229759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 err="1">
                <a:solidFill>
                  <a:srgbClr val="282828"/>
                </a:solidFill>
                <a:cs typeface="Georgia"/>
              </a:rPr>
              <a:t>Initialise</a:t>
            </a:r>
            <a:r>
              <a:rPr spc="-5" dirty="0">
                <a:solidFill>
                  <a:srgbClr val="282828"/>
                </a:solidFill>
                <a:cs typeface="Georgia"/>
              </a:rPr>
              <a:t> </a:t>
            </a:r>
            <a:r>
              <a:rPr lang="en-IN" spc="-5" dirty="0">
                <a:solidFill>
                  <a:srgbClr val="282828"/>
                </a:solidFill>
                <a:cs typeface="Georgia"/>
              </a:rPr>
              <a:t>networks </a:t>
            </a:r>
            <a:endParaRPr dirty="0">
              <a:cs typeface="Georgi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2444" y="2587116"/>
            <a:ext cx="525859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282828"/>
                </a:solidFill>
                <a:cs typeface="Georgia"/>
              </a:rPr>
              <a:t>3</a:t>
            </a:r>
            <a:r>
              <a:rPr spc="-5" dirty="0">
                <a:solidFill>
                  <a:srgbClr val="282828"/>
                </a:solidFill>
                <a:cs typeface="Georgia"/>
              </a:rPr>
              <a:t>.</a:t>
            </a:r>
            <a:endParaRPr dirty="0">
              <a:cs typeface="Georg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85833" y="2587115"/>
            <a:ext cx="2195567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Store</a:t>
            </a:r>
            <a:r>
              <a:rPr spc="-55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transitions</a:t>
            </a:r>
            <a:endParaRPr dirty="0">
              <a:cs typeface="Georgi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2445" y="3003378"/>
            <a:ext cx="56462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282828"/>
                </a:solidFill>
                <a:cs typeface="Georgia"/>
              </a:rPr>
              <a:t>4</a:t>
            </a:r>
            <a:r>
              <a:rPr spc="-5" dirty="0">
                <a:solidFill>
                  <a:srgbClr val="282828"/>
                </a:solidFill>
                <a:cs typeface="Georgia"/>
              </a:rPr>
              <a:t>.</a:t>
            </a:r>
            <a:endParaRPr dirty="0">
              <a:cs typeface="Georgi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85833" y="2989809"/>
            <a:ext cx="1890768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Update</a:t>
            </a:r>
            <a:r>
              <a:rPr spc="-60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critic</a:t>
            </a:r>
            <a:endParaRPr dirty="0">
              <a:cs typeface="Georgi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02471" y="3392504"/>
            <a:ext cx="544591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282828"/>
                </a:solidFill>
                <a:cs typeface="Georgia"/>
              </a:rPr>
              <a:t>5</a:t>
            </a:r>
            <a:r>
              <a:rPr spc="-5" dirty="0">
                <a:solidFill>
                  <a:srgbClr val="282828"/>
                </a:solidFill>
                <a:cs typeface="Georgia"/>
              </a:rPr>
              <a:t>.</a:t>
            </a:r>
            <a:endParaRPr dirty="0">
              <a:cs typeface="Georgi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85833" y="3392504"/>
            <a:ext cx="186404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Update</a:t>
            </a:r>
            <a:r>
              <a:rPr spc="-60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actor</a:t>
            </a:r>
            <a:endParaRPr dirty="0">
              <a:cs typeface="Georg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02470" y="3781630"/>
            <a:ext cx="544685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282828"/>
                </a:solidFill>
                <a:cs typeface="Georgia"/>
              </a:rPr>
              <a:t>6</a:t>
            </a:r>
            <a:r>
              <a:rPr spc="-5" dirty="0">
                <a:solidFill>
                  <a:srgbClr val="282828"/>
                </a:solidFill>
                <a:cs typeface="Georgia"/>
              </a:rPr>
              <a:t>.</a:t>
            </a:r>
            <a:endParaRPr dirty="0">
              <a:cs typeface="Georgi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85833" y="3798753"/>
            <a:ext cx="2500366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Update target</a:t>
            </a:r>
            <a:r>
              <a:rPr spc="-65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networks</a:t>
            </a:r>
            <a:endParaRPr dirty="0">
              <a:cs typeface="Georgi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02470" y="4224502"/>
            <a:ext cx="583363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solidFill>
                  <a:srgbClr val="282828"/>
                </a:solidFill>
                <a:cs typeface="Georgia"/>
              </a:rPr>
              <a:t>7</a:t>
            </a:r>
            <a:r>
              <a:rPr spc="-5" dirty="0">
                <a:solidFill>
                  <a:srgbClr val="282828"/>
                </a:solidFill>
                <a:cs typeface="Georgia"/>
              </a:rPr>
              <a:t>.</a:t>
            </a:r>
            <a:endParaRPr dirty="0">
              <a:cs typeface="Georgi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85833" y="4241625"/>
            <a:ext cx="2258684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solidFill>
                  <a:srgbClr val="282828"/>
                </a:solidFill>
                <a:cs typeface="Georgia"/>
              </a:rPr>
              <a:t>Repeat until</a:t>
            </a:r>
            <a:r>
              <a:rPr spc="-65" dirty="0">
                <a:solidFill>
                  <a:srgbClr val="282828"/>
                </a:solidFill>
                <a:cs typeface="Georgia"/>
              </a:rPr>
              <a:t> </a:t>
            </a:r>
            <a:r>
              <a:rPr spc="-5" dirty="0">
                <a:solidFill>
                  <a:srgbClr val="282828"/>
                </a:solidFill>
                <a:cs typeface="Georgia"/>
              </a:rPr>
              <a:t>sentient</a:t>
            </a:r>
            <a:endParaRPr dirty="0">
              <a:cs typeface="Georgia"/>
            </a:endParaRPr>
          </a:p>
        </p:txBody>
      </p:sp>
      <p:grpSp>
        <p:nvGrpSpPr>
          <p:cNvPr id="19" name="object 4">
            <a:extLst>
              <a:ext uri="{FF2B5EF4-FFF2-40B4-BE49-F238E27FC236}">
                <a16:creationId xmlns:a16="http://schemas.microsoft.com/office/drawing/2014/main" id="{20BECFA9-1399-48E5-BD0F-F7796BFCE952}"/>
              </a:ext>
            </a:extLst>
          </p:cNvPr>
          <p:cNvGrpSpPr/>
          <p:nvPr/>
        </p:nvGrpSpPr>
        <p:grpSpPr>
          <a:xfrm>
            <a:off x="821965" y="1200150"/>
            <a:ext cx="6617780" cy="45719"/>
            <a:chOff x="830390" y="1191252"/>
            <a:chExt cx="746125" cy="46355"/>
          </a:xfrm>
        </p:grpSpPr>
        <p:sp>
          <p:nvSpPr>
            <p:cNvPr id="20" name="object 5">
              <a:extLst>
                <a:ext uri="{FF2B5EF4-FFF2-40B4-BE49-F238E27FC236}">
                  <a16:creationId xmlns:a16="http://schemas.microsoft.com/office/drawing/2014/main" id="{2C7979B7-CA69-4353-8E14-A028EF8198E1}"/>
                </a:ext>
              </a:extLst>
            </p:cNvPr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6">
              <a:extLst>
                <a:ext uri="{FF2B5EF4-FFF2-40B4-BE49-F238E27FC236}">
                  <a16:creationId xmlns:a16="http://schemas.microsoft.com/office/drawing/2014/main" id="{E99DA26B-1BF7-4F3F-A139-3828E2B16C3C}"/>
                </a:ext>
              </a:extLst>
            </p:cNvPr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8676AE5-022D-4F9B-BAED-DA18433A14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99" y="1638859"/>
            <a:ext cx="4751057" cy="343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1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C367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459</TotalTime>
  <Words>686</Words>
  <Application>Microsoft Office PowerPoint</Application>
  <PresentationFormat>On-screen Show (16:9)</PresentationFormat>
  <Paragraphs>94</Paragraphs>
  <Slides>18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Book Antiqua</vt:lpstr>
      <vt:lpstr>Calibri</vt:lpstr>
      <vt:lpstr>Cormorant Infant</vt:lpstr>
      <vt:lpstr>Georgia</vt:lpstr>
      <vt:lpstr>Wingdings</vt:lpstr>
      <vt:lpstr>Office Theme</vt:lpstr>
      <vt:lpstr>Bipedal Robot Walking using Reinforcement Learning</vt:lpstr>
      <vt:lpstr>Introduction : Why Bipeds?</vt:lpstr>
      <vt:lpstr>Goal :</vt:lpstr>
      <vt:lpstr>Methodology :  Reinforcement Learning</vt:lpstr>
      <vt:lpstr>Taxonomy of RL Algorithms :</vt:lpstr>
      <vt:lpstr>Why Actor–Critic Approach?</vt:lpstr>
      <vt:lpstr>Algorithms Used: </vt:lpstr>
      <vt:lpstr>DDPG Key  features :</vt:lpstr>
      <vt:lpstr>DDPG Implementation:</vt:lpstr>
      <vt:lpstr>PowerPoint Presentation</vt:lpstr>
      <vt:lpstr>TD3 Key  Features :</vt:lpstr>
      <vt:lpstr>TD3  Implementation:</vt:lpstr>
      <vt:lpstr>Training Process &amp; Demo :</vt:lpstr>
      <vt:lpstr>DDPG Evaluation :</vt:lpstr>
      <vt:lpstr>TD3  Evaluation :</vt:lpstr>
      <vt:lpstr>PowerPoint Presentation</vt:lpstr>
      <vt:lpstr>Conclusion and Future Work 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Bipedal Robot Walking using Reinforcement Learning</dc:title>
  <dc:creator>JAYANI</dc:creator>
  <cp:lastModifiedBy>Jayani Dipalkumar Bhatwadiya</cp:lastModifiedBy>
  <cp:revision>9</cp:revision>
  <dcterms:created xsi:type="dcterms:W3CDTF">2021-09-16T18:01:11Z</dcterms:created>
  <dcterms:modified xsi:type="dcterms:W3CDTF">2021-09-29T12:54:10Z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2021-09-16T00:00:00Z</vt:filetime>
  </property>
</Properties>
</file>